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9"/>
  </p:notesMasterIdLst>
  <p:handoutMasterIdLst>
    <p:handoutMasterId r:id="rId30"/>
  </p:handoutMasterIdLst>
  <p:sldIdLst>
    <p:sldId id="256" r:id="rId2"/>
    <p:sldId id="718" r:id="rId3"/>
    <p:sldId id="1228" r:id="rId4"/>
    <p:sldId id="1227" r:id="rId5"/>
    <p:sldId id="1229" r:id="rId6"/>
    <p:sldId id="1230" r:id="rId7"/>
    <p:sldId id="1238" r:id="rId8"/>
    <p:sldId id="1251" r:id="rId9"/>
    <p:sldId id="1253" r:id="rId10"/>
    <p:sldId id="1231" r:id="rId11"/>
    <p:sldId id="1254" r:id="rId12"/>
    <p:sldId id="1258" r:id="rId13"/>
    <p:sldId id="1260" r:id="rId14"/>
    <p:sldId id="1256" r:id="rId15"/>
    <p:sldId id="1255" r:id="rId16"/>
    <p:sldId id="1232" r:id="rId17"/>
    <p:sldId id="1259" r:id="rId18"/>
    <p:sldId id="1263" r:id="rId19"/>
    <p:sldId id="1240" r:id="rId20"/>
    <p:sldId id="1262" r:id="rId21"/>
    <p:sldId id="1233" r:id="rId22"/>
    <p:sldId id="1266" r:id="rId23"/>
    <p:sldId id="1265" r:id="rId24"/>
    <p:sldId id="1267" r:id="rId25"/>
    <p:sldId id="1269" r:id="rId26"/>
    <p:sldId id="1235" r:id="rId27"/>
    <p:sldId id="1257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-Lei Zhang" initials="XZ" lastIdx="3" clrIdx="0">
    <p:extLst>
      <p:ext uri="{19B8F6BF-5375-455C-9EA6-DF929625EA0E}">
        <p15:presenceInfo xmlns:p15="http://schemas.microsoft.com/office/powerpoint/2012/main" userId="8f5d3d443f6ebd61" providerId="Windows Live"/>
      </p:ext>
    </p:extLst>
  </p:cmAuthor>
  <p:cmAuthor id="2" name="huoshan6" initials="h" lastIdx="1" clrIdx="1">
    <p:extLst>
      <p:ext uri="{19B8F6BF-5375-455C-9EA6-DF929625EA0E}">
        <p15:presenceInfo xmlns:p15="http://schemas.microsoft.com/office/powerpoint/2012/main" userId="huoshan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E9EBF5"/>
    <a:srgbClr val="E48312"/>
    <a:srgbClr val="FFCC66"/>
    <a:srgbClr val="4472C4"/>
    <a:srgbClr val="0B60B5"/>
    <a:srgbClr val="3333FF"/>
    <a:srgbClr val="0391BD"/>
    <a:srgbClr val="000099"/>
    <a:srgbClr val="163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5" autoAdjust="0"/>
    <p:restoredTop sz="93668" autoAdjust="0"/>
  </p:normalViewPr>
  <p:slideViewPr>
    <p:cSldViewPr snapToGrid="0" snapToObjects="1">
      <p:cViewPr varScale="1">
        <p:scale>
          <a:sx n="63" d="100"/>
          <a:sy n="63" d="100"/>
        </p:scale>
        <p:origin x="717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400" dirty="0"/>
              <a:t>ICASSP 2020</a:t>
            </a:r>
            <a:r>
              <a:rPr lang="zh-CN" altLang="en-US" sz="2400" dirty="0"/>
              <a:t>语音相关的论文分布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ICASSP 2020语音相关的论文分布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031A-40B6-A324-50148408788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31A-40B6-A324-50148408788C}"/>
              </c:ext>
            </c:extLst>
          </c:dPt>
          <c:dLbls>
            <c:dLbl>
              <c:idx val="0"/>
              <c:layout>
                <c:manualLayout>
                  <c:x val="-0.18693566678593435"/>
                  <c:y val="4.4812992125984309E-2"/>
                </c:manualLayout>
              </c:layout>
              <c:tx>
                <c:rich>
                  <a:bodyPr/>
                  <a:lstStyle/>
                  <a:p>
                    <a:fld id="{46B0BF8C-42E7-4155-88B4-BD7CE5DD493E}" type="PERCENTAGE">
                      <a:rPr lang="en-US" altLang="zh-CN" smtClean="0"/>
                      <a:pPr/>
                      <a:t>[百分比]</a:t>
                    </a:fld>
                    <a:r>
                      <a:rPr lang="zh-CN" altLang="en-US"/>
                      <a:t>、</a:t>
                    </a:r>
                  </a:p>
                  <a:p>
                    <a:r>
                      <a:rPr lang="en-US" altLang="zh-CN"/>
                      <a:t>164</a:t>
                    </a:r>
                    <a:r>
                      <a:rPr lang="zh-CN" altLang="en-US"/>
                      <a:t>篇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031A-40B6-A324-50148408788C}"/>
                </c:ext>
              </c:extLst>
            </c:dLbl>
            <c:dLbl>
              <c:idx val="1"/>
              <c:layout>
                <c:manualLayout>
                  <c:x val="0.21011984436409634"/>
                  <c:y val="-5.4187992125984255E-2"/>
                </c:manualLayout>
              </c:layout>
              <c:tx>
                <c:rich>
                  <a:bodyPr/>
                  <a:lstStyle/>
                  <a:p>
                    <a:fld id="{5839C96D-F318-44CA-9595-CD931C978172}" type="PERCENTAGE">
                      <a:rPr lang="en-US" altLang="zh-CN" smtClean="0"/>
                      <a:pPr/>
                      <a:t>[百分比]</a:t>
                    </a:fld>
                    <a:r>
                      <a:rPr lang="zh-CN" altLang="en-US"/>
                      <a:t>、</a:t>
                    </a:r>
                    <a:r>
                      <a:rPr lang="en-US" altLang="zh-CN"/>
                      <a:t>200</a:t>
                    </a:r>
                    <a:r>
                      <a:rPr lang="zh-CN" altLang="en-US"/>
                      <a:t>篇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31A-40B6-A324-5014840878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声学信号处理</c:v>
                </c:pt>
                <c:pt idx="1">
                  <c:v>其他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164</c:v>
                </c:pt>
                <c:pt idx="1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1A-40B6-A324-50148408788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关键词Speech(共227篇)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425-4A1B-A613-4F0D3144564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425-4A1B-A613-4F0D314456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声学信号处理</c:v>
                </c:pt>
                <c:pt idx="1">
                  <c:v>其他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113</c:v>
                </c:pt>
                <c:pt idx="1">
                  <c:v>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D9-4A1F-902B-E2690553517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关键词Speaker(共98篇)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CDA-44B8-A8D5-7CF268F46C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CDA-44B8-A8D5-7CF268F46C0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声学信号处理</c:v>
                </c:pt>
                <c:pt idx="1">
                  <c:v>其他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34</c:v>
                </c:pt>
                <c:pt idx="1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DA-44B8-A8D5-7CF268F46C0A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关键词voice(共39篇)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71F-4CC0-A3C2-794D3D79EA0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71F-4CC0-A3C2-794D3D79EA0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声学信号处理</c:v>
                </c:pt>
                <c:pt idx="1">
                  <c:v>其他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1F-4CC0-A3C2-794D3D79EA08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5.4453898458875036E-2"/>
          <c:y val="0.10804622016844689"/>
          <c:w val="0.92292326661712354"/>
          <c:h val="0.775283105707805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主题分布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enhancement</c:v>
                </c:pt>
                <c:pt idx="1">
                  <c:v>separation</c:v>
                </c:pt>
                <c:pt idx="2">
                  <c:v>detection</c:v>
                </c:pt>
                <c:pt idx="3">
                  <c:v>multichannel</c:v>
                </c:pt>
                <c:pt idx="4">
                  <c:v>audio-visual</c:v>
                </c:pt>
                <c:pt idx="5">
                  <c:v>reverb</c:v>
                </c:pt>
                <c:pt idx="6">
                  <c:v>far-field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54</c:v>
                </c:pt>
                <c:pt idx="1">
                  <c:v>36</c:v>
                </c:pt>
                <c:pt idx="2">
                  <c:v>30</c:v>
                </c:pt>
                <c:pt idx="3">
                  <c:v>23</c:v>
                </c:pt>
                <c:pt idx="4">
                  <c:v>20</c:v>
                </c:pt>
                <c:pt idx="5">
                  <c:v>17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F2-413E-BD44-E898645AF5A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43947304"/>
        <c:axId val="343944680"/>
      </c:barChart>
      <c:catAx>
        <c:axId val="343947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3944680"/>
        <c:crosses val="autoZero"/>
        <c:auto val="1"/>
        <c:lblAlgn val="ctr"/>
        <c:lblOffset val="100"/>
        <c:noMultiLvlLbl val="0"/>
      </c:catAx>
      <c:valAx>
        <c:axId val="343944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43947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80A27-8EEE-844C-A461-482BB5EE4A7A}" type="datetimeFigureOut">
              <a:rPr lang="en-US" smtClean="0"/>
              <a:pPr/>
              <a:t>6/13/2020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12CA4-D8AD-7F40-A199-C6161D8AAA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095FF-DEAF-344D-83BC-A5FF8AAE6065}" type="datetimeFigureOut">
              <a:rPr lang="en-US" smtClean="0"/>
              <a:pPr/>
              <a:t>6/13/2020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568E1-6ADF-0E4A-944E-43DEC7DC7E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811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FCA173-1C42-4226-B669-291C410F467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711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E6F698-3A66-4A16-AC6C-5FDF11AB2CCE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269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</a:t>
            </a:r>
            <a:r>
              <a:rPr lang="en-US" altLang="zh-CN" dirty="0"/>
              <a:t>stream attention</a:t>
            </a:r>
            <a:r>
              <a:rPr lang="zh-CN" altLang="en-US" dirty="0"/>
              <a:t>的训练需要所有通道的输入，所以在测试阶段不具有可扩展性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568E1-6ADF-0E4A-944E-43DEC7DC7E4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Filter and Sum Net </a:t>
            </a:r>
            <a:r>
              <a:rPr lang="en-US" altLang="zh-CN" dirty="0" err="1"/>
              <a:t>FasNet</a:t>
            </a:r>
            <a:r>
              <a:rPr lang="en-US" altLang="zh-CN" dirty="0"/>
              <a:t> </a:t>
            </a:r>
            <a:r>
              <a:rPr lang="zh-CN" altLang="en-US" dirty="0"/>
              <a:t>需要将其他通道的特征作为输入，所以不具有可扩展性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568E1-6ADF-0E4A-944E-43DEC7DC7E4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796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</a:t>
            </a:r>
            <a:r>
              <a:rPr lang="en-US" altLang="zh-CN" dirty="0"/>
              <a:t>stream attention</a:t>
            </a:r>
            <a:r>
              <a:rPr lang="zh-CN" altLang="en-US" dirty="0"/>
              <a:t>的训练需要所有通道的输入，所以在测试阶段不具有可扩展性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568E1-6ADF-0E4A-944E-43DEC7DC7E4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6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E6F698-3A66-4A16-AC6C-5FDF11AB2CCE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208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</a:t>
            </a:r>
            <a:r>
              <a:rPr lang="en-US" altLang="zh-CN" dirty="0"/>
              <a:t>stream attention</a:t>
            </a:r>
            <a:r>
              <a:rPr lang="zh-CN" altLang="en-US" dirty="0"/>
              <a:t>的训练需要所有通道的输入，所以在测试阶段不具有可扩展性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568E1-6ADF-0E4A-944E-43DEC7DC7E4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003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</a:t>
            </a:r>
            <a:r>
              <a:rPr lang="en-US" altLang="zh-CN" dirty="0"/>
              <a:t>stream attention</a:t>
            </a:r>
            <a:r>
              <a:rPr lang="zh-CN" altLang="en-US" dirty="0"/>
              <a:t>的训练需要所有通道的输入，所以在测试阶段不具有可扩展性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568E1-6ADF-0E4A-944E-43DEC7DC7E4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7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</a:t>
            </a:r>
            <a:r>
              <a:rPr lang="en-US" altLang="zh-CN" dirty="0"/>
              <a:t>stream attention</a:t>
            </a:r>
            <a:r>
              <a:rPr lang="zh-CN" altLang="en-US" dirty="0"/>
              <a:t>的训练需要所有通道的输入，所以在测试阶段不具有可扩展性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568E1-6ADF-0E4A-944E-43DEC7DC7E4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71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</a:t>
            </a:r>
            <a:r>
              <a:rPr lang="en-US" altLang="zh-CN" dirty="0"/>
              <a:t>stream attention</a:t>
            </a:r>
            <a:r>
              <a:rPr lang="zh-CN" altLang="en-US" dirty="0"/>
              <a:t>的训练需要所有通道的输入，所以在测试阶段不具有可扩展性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568E1-6ADF-0E4A-944E-43DEC7DC7E4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723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E6F698-3A66-4A16-AC6C-5FDF11AB2CCE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019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E6F698-3A66-4A16-AC6C-5FDF11AB2CCE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27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FCA173-1C42-4226-B669-291C410F467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07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E6F698-3A66-4A16-AC6C-5FDF11AB2CCE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260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E6F698-3A66-4A16-AC6C-5FDF11AB2CCE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979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E6F698-3A66-4A16-AC6C-5FDF11AB2CCE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108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E6F698-3A66-4A16-AC6C-5FDF11AB2CCE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588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568E1-6ADF-0E4A-944E-43DEC7DC7E4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46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E6F698-3A66-4A16-AC6C-5FDF11AB2CCE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650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E6F698-3A66-4A16-AC6C-5FDF11AB2CCE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101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8100" y="6483351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757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8100" y="6483351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0" y="73026"/>
            <a:ext cx="9144000" cy="540000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DDACF602-E024-4374-8FC5-5DF728598390}"/>
              </a:ext>
            </a:extLst>
          </p:cNvPr>
          <p:cNvCxnSpPr/>
          <p:nvPr userDrawn="1"/>
        </p:nvCxnSpPr>
        <p:spPr>
          <a:xfrm>
            <a:off x="0" y="642058"/>
            <a:ext cx="9144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00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不带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8100" y="6483351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DDACF602-E024-4374-8FC5-5DF728598390}"/>
              </a:ext>
            </a:extLst>
          </p:cNvPr>
          <p:cNvCxnSpPr/>
          <p:nvPr userDrawn="1"/>
        </p:nvCxnSpPr>
        <p:spPr>
          <a:xfrm>
            <a:off x="0" y="642058"/>
            <a:ext cx="9144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909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07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file:///F:\&#21442;&#21152;&#20250;&#35758;\ICASSP2020\CFP20ICA-USB\pdfs\0000036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file:///F:\&#21442;&#21152;&#20250;&#35758;\ICASSP2020\CFP20ICA-USB\pdfs\000635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file:///F:\&#21442;&#21152;&#20250;&#35758;\ICASSP2020\CFP20ICA-USB\pdfs\0004667.pdf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file:///F:\&#21442;&#21152;&#20250;&#35758;\ICASSP2020\CFP20ICA-USB\pdfs\0006389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file:///F:\&#21442;&#21152;&#20250;&#35758;\ICASSP2020\CFP20ICA-USB\pdfs\0007524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file:///F:\&#21442;&#21152;&#20250;&#35758;\ICASSP2020\CFP20ICA-USB\pdfs\0007309.pdf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urnals.elsevier.com/neural-networks/call-for-papers/advances-in-deep-learni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file:///F:\&#21442;&#21152;&#20250;&#35758;\ICASSP2020\CFP20ICA-USB\pdfs\000621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048582">
            <a:extLst>
              <a:ext uri="{FF2B5EF4-FFF2-40B4-BE49-F238E27FC236}">
                <a16:creationId xmlns:a16="http://schemas.microsoft.com/office/drawing/2014/main" id="{33360DDB-31DC-434E-869E-FED4DDB86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6" y="188913"/>
            <a:ext cx="8840788" cy="49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lvl="0" defTabSz="91440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500" b="1" dirty="0">
                <a:solidFill>
                  <a:srgbClr val="000066"/>
                </a:solidFill>
                <a:latin typeface="隶书" pitchFamily="49" charset="-122"/>
                <a:ea typeface="隶书" pitchFamily="49" charset="-122"/>
              </a:rPr>
              <a:t>CCF-</a:t>
            </a:r>
            <a:r>
              <a:rPr lang="zh-CN" altLang="en-US" sz="2500" b="1" dirty="0">
                <a:solidFill>
                  <a:srgbClr val="000066"/>
                </a:solidFill>
                <a:latin typeface="隶书" pitchFamily="49" charset="-122"/>
                <a:ea typeface="隶书" pitchFamily="49" charset="-122"/>
              </a:rPr>
              <a:t>语音对话与听觉专业组线上讨论会</a:t>
            </a:r>
          </a:p>
        </p:txBody>
      </p:sp>
      <p:grpSp>
        <p:nvGrpSpPr>
          <p:cNvPr id="21" name="组合 24">
            <a:extLst>
              <a:ext uri="{FF2B5EF4-FFF2-40B4-BE49-F238E27FC236}">
                <a16:creationId xmlns:a16="http://schemas.microsoft.com/office/drawing/2014/main" id="{C8780149-FF98-46CA-A22B-3FDFA3758D8F}"/>
              </a:ext>
            </a:extLst>
          </p:cNvPr>
          <p:cNvGrpSpPr>
            <a:grpSpLocks/>
          </p:cNvGrpSpPr>
          <p:nvPr/>
        </p:nvGrpSpPr>
        <p:grpSpPr bwMode="auto">
          <a:xfrm>
            <a:off x="-46038" y="817563"/>
            <a:ext cx="9234488" cy="163512"/>
            <a:chOff x="-19" y="515"/>
            <a:chExt cx="5817" cy="103"/>
          </a:xfrm>
        </p:grpSpPr>
        <p:pic>
          <p:nvPicPr>
            <p:cNvPr id="22" name="图片 2097152">
              <a:extLst>
                <a:ext uri="{FF2B5EF4-FFF2-40B4-BE49-F238E27FC236}">
                  <a16:creationId xmlns:a16="http://schemas.microsoft.com/office/drawing/2014/main" id="{32FEF833-F1B0-410F-89FF-DE9AD66386BF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" y="515"/>
              <a:ext cx="5817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1048587">
              <a:extLst>
                <a:ext uri="{FF2B5EF4-FFF2-40B4-BE49-F238E27FC236}">
                  <a16:creationId xmlns:a16="http://schemas.microsoft.com/office/drawing/2014/main" id="{CAA831DC-A8EB-45F5-BCE5-5DD62E779E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" y="540"/>
              <a:ext cx="5738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25" name="矩形 1048580">
            <a:extLst>
              <a:ext uri="{FF2B5EF4-FFF2-40B4-BE49-F238E27FC236}">
                <a16:creationId xmlns:a16="http://schemas.microsoft.com/office/drawing/2014/main" id="{47EC3031-AF54-42DA-AA9C-9B757DFDDF9E}"/>
              </a:ext>
            </a:extLst>
          </p:cNvPr>
          <p:cNvSpPr/>
          <p:nvPr/>
        </p:nvSpPr>
        <p:spPr>
          <a:xfrm>
            <a:off x="15876" y="1976224"/>
            <a:ext cx="9128125" cy="1742850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1pPr>
            <a:lvl2pPr marL="4572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2pPr>
            <a:lvl3pPr marL="9144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3pPr>
            <a:lvl4pPr marL="13716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4pPr>
            <a:lvl5pPr marL="18288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5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49" charset="-122"/>
                <a:ea typeface="黑体" pitchFamily="49" charset="-122"/>
                <a:cs typeface="+mn-cs"/>
                <a:sym typeface="Arial" charset="0"/>
              </a:rPr>
              <a:t>ICASSP 2020 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49" charset="-122"/>
                <a:ea typeface="黑体" pitchFamily="49" charset="-122"/>
                <a:cs typeface="+mn-cs"/>
                <a:sym typeface="Arial" charset="0"/>
              </a:rPr>
              <a:t>关于数据驱动的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itchFamily="49" charset="-122"/>
              <a:ea typeface="黑体" pitchFamily="49" charset="-122"/>
              <a:cs typeface="+mn-cs"/>
              <a:sym typeface="Arial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49" charset="-122"/>
                <a:ea typeface="黑体" pitchFamily="49" charset="-122"/>
                <a:cs typeface="+mn-cs"/>
                <a:sym typeface="Arial" charset="0"/>
              </a:rPr>
              <a:t>声学信号处理前沿综述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itchFamily="49" charset="-122"/>
              <a:ea typeface="黑体" pitchFamily="49" charset="-122"/>
              <a:cs typeface="+mn-cs"/>
              <a:sym typeface="Arial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49" charset="-122"/>
                <a:ea typeface="黑体" pitchFamily="49" charset="-122"/>
                <a:cs typeface="+mn-cs"/>
                <a:sym typeface="Arial" charset="0"/>
              </a:rPr>
              <a:t>A review of data-driven acoustic signal processing in ICASSP 2020 </a:t>
            </a:r>
          </a:p>
        </p:txBody>
      </p:sp>
      <p:sp>
        <p:nvSpPr>
          <p:cNvPr id="26" name="文本框 1027">
            <a:extLst>
              <a:ext uri="{FF2B5EF4-FFF2-40B4-BE49-F238E27FC236}">
                <a16:creationId xmlns:a16="http://schemas.microsoft.com/office/drawing/2014/main" id="{AC79CDC0-221F-4900-94EC-A759DF159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3535" y="4201420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张晓雷</a:t>
            </a:r>
          </a:p>
        </p:txBody>
      </p:sp>
      <p:grpSp>
        <p:nvGrpSpPr>
          <p:cNvPr id="33" name="组合 24">
            <a:extLst>
              <a:ext uri="{FF2B5EF4-FFF2-40B4-BE49-F238E27FC236}">
                <a16:creationId xmlns:a16="http://schemas.microsoft.com/office/drawing/2014/main" id="{92504736-DD40-4D84-8423-A93F77939163}"/>
              </a:ext>
            </a:extLst>
          </p:cNvPr>
          <p:cNvGrpSpPr>
            <a:grpSpLocks/>
          </p:cNvGrpSpPr>
          <p:nvPr/>
        </p:nvGrpSpPr>
        <p:grpSpPr bwMode="auto">
          <a:xfrm>
            <a:off x="-46038" y="6280984"/>
            <a:ext cx="9234488" cy="163512"/>
            <a:chOff x="-19" y="515"/>
            <a:chExt cx="5817" cy="103"/>
          </a:xfrm>
        </p:grpSpPr>
        <p:pic>
          <p:nvPicPr>
            <p:cNvPr id="34" name="图片 2097152">
              <a:extLst>
                <a:ext uri="{FF2B5EF4-FFF2-40B4-BE49-F238E27FC236}">
                  <a16:creationId xmlns:a16="http://schemas.microsoft.com/office/drawing/2014/main" id="{2DAB4B0A-D821-4931-9739-30685000BC45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" y="515"/>
              <a:ext cx="5817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Box 1048587">
              <a:extLst>
                <a:ext uri="{FF2B5EF4-FFF2-40B4-BE49-F238E27FC236}">
                  <a16:creationId xmlns:a16="http://schemas.microsoft.com/office/drawing/2014/main" id="{BC6B9494-AED8-4E28-9EB2-C3A08EBE6B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" y="540"/>
              <a:ext cx="5738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779938" y="4961015"/>
            <a:ext cx="3600000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1pPr>
            <a:lvl2pPr marL="4572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2pPr>
            <a:lvl3pPr marL="9144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3pPr>
            <a:lvl4pPr marL="13716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4pPr>
            <a:lvl5pPr marL="18288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5pPr>
          </a:lstStyle>
          <a:p>
            <a:pPr marL="0" marR="0" lvl="0" indent="0" algn="ctr" defTabSz="914400" rtl="0" eaLnBrk="1" fontAlgn="t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charset="0"/>
              </a:rPr>
              <a:t>西北工业大学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Arial" charset="0"/>
            </a:endParaRPr>
          </a:p>
          <a:p>
            <a:pPr marL="0" marR="0" lvl="0" indent="0" algn="ctr" defTabSz="914400" rtl="0" eaLnBrk="1" fontAlgn="t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Arial" charset="0"/>
            </a:endParaRPr>
          </a:p>
          <a:p>
            <a:pPr marL="0" marR="0" lvl="0" indent="0" algn="ctr" defTabSz="914400" rtl="0" eaLnBrk="1" fontAlgn="t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zh-CN" sz="2000" kern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2020</a:t>
            </a:r>
            <a:r>
              <a:rPr lang="zh-CN" altLang="en-US" sz="2000" kern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kern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000" kern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sz="2000" kern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</a:t>
            </a:r>
            <a:r>
              <a:rPr lang="zh-CN" altLang="en-US" sz="2000" kern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Arial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936DD1-E13E-475D-96E3-20481B44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983673" y="1464830"/>
            <a:ext cx="8229600" cy="554831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一、声学信号处理概览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二、泛化问题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三、实时性问题</a:t>
            </a:r>
            <a:endParaRPr lang="en-US" altLang="zh-CN" sz="3200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四、远场问题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五、多模态问题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B149D2-EBF9-477B-BA72-DB80F52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833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4AB6A371-3453-4CE6-B732-5AEE8BDD038C}"/>
              </a:ext>
            </a:extLst>
          </p:cNvPr>
          <p:cNvSpPr/>
          <p:nvPr/>
        </p:nvSpPr>
        <p:spPr>
          <a:xfrm>
            <a:off x="-240145" y="5770706"/>
            <a:ext cx="9698181" cy="1345999"/>
          </a:xfrm>
          <a:prstGeom prst="rect">
            <a:avLst/>
          </a:prstGeom>
          <a:solidFill>
            <a:schemeClr val="bg1"/>
          </a:solidFill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CE6E22-5A8E-48F0-96EA-81DE4B8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A4BE48A-D84B-4307-A611-443CBA6A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</a:t>
            </a:r>
            <a:r>
              <a:rPr lang="en-US" altLang="zh-CN" dirty="0"/>
              <a:t>Conv-</a:t>
            </a:r>
            <a:r>
              <a:rPr lang="en-US" altLang="zh-CN" dirty="0" err="1"/>
              <a:t>Tasnet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888D06-9264-46C6-9F42-8395F37B0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146" y="779549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7C575D-BCDC-41E1-AA6A-E6E8E4F3FC59}"/>
              </a:ext>
            </a:extLst>
          </p:cNvPr>
          <p:cNvSpPr/>
          <p:nvPr/>
        </p:nvSpPr>
        <p:spPr>
          <a:xfrm>
            <a:off x="473731" y="5988075"/>
            <a:ext cx="8412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Yi Luo,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Nima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Mesgarani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</a:t>
            </a:r>
            <a:r>
              <a:rPr lang="en-US" altLang="zh-CN" b="1" u="sng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Conv-</a:t>
            </a:r>
            <a:r>
              <a:rPr lang="en-US" altLang="zh-CN" b="1" u="sng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TasNet</a:t>
            </a:r>
            <a:r>
              <a:rPr lang="en-US" altLang="zh-CN" b="1" u="sng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: Surpassing Ideal Time-Frequency Magnitude Masking for Speech Separation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IEEE TASLP 2019</a:t>
            </a:r>
            <a:endParaRPr lang="zh-CN" altLang="zh-CN" sz="800" dirty="0">
              <a:solidFill>
                <a:srgbClr val="0070C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00CA2A-7B78-4F87-8633-2194D5690F68}"/>
              </a:ext>
            </a:extLst>
          </p:cNvPr>
          <p:cNvSpPr txBox="1"/>
          <p:nvPr/>
        </p:nvSpPr>
        <p:spPr>
          <a:xfrm>
            <a:off x="166473" y="816503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解决时频域算法延时长的问题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B004D2-DFFA-48B2-92BA-B2BE929622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03204"/>
            <a:ext cx="6500596" cy="3993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4A52374-C982-4812-83D7-D3CAEE12FB93}"/>
              </a:ext>
            </a:extLst>
          </p:cNvPr>
          <p:cNvSpPr txBox="1"/>
          <p:nvPr/>
        </p:nvSpPr>
        <p:spPr>
          <a:xfrm>
            <a:off x="6420846" y="2841622"/>
            <a:ext cx="28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关键点：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）时频域变换：</a:t>
            </a:r>
            <a:r>
              <a:rPr lang="en-US" altLang="zh-CN" dirty="0"/>
              <a:t>1-D Conv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）优化目标：</a:t>
            </a:r>
            <a:r>
              <a:rPr lang="en-US" altLang="zh-CN" dirty="0"/>
              <a:t>SI-SDR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044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4AB6A371-3453-4CE6-B732-5AEE8BDD038C}"/>
              </a:ext>
            </a:extLst>
          </p:cNvPr>
          <p:cNvSpPr/>
          <p:nvPr/>
        </p:nvSpPr>
        <p:spPr>
          <a:xfrm>
            <a:off x="-240145" y="5770706"/>
            <a:ext cx="9698181" cy="1345999"/>
          </a:xfrm>
          <a:prstGeom prst="rect">
            <a:avLst/>
          </a:prstGeom>
          <a:solidFill>
            <a:schemeClr val="bg1"/>
          </a:solidFill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CE6E22-5A8E-48F0-96EA-81DE4B8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A4BE48A-D84B-4307-A611-443CBA6A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关于优化目标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888D06-9264-46C6-9F42-8395F37B0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146" y="779549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7C575D-BCDC-41E1-AA6A-E6E8E4F3FC59}"/>
              </a:ext>
            </a:extLst>
          </p:cNvPr>
          <p:cNvSpPr/>
          <p:nvPr/>
        </p:nvSpPr>
        <p:spPr>
          <a:xfrm>
            <a:off x="473731" y="5817990"/>
            <a:ext cx="84123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Jens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Heitkaemper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Darius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Jakobeit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Christoph Boeddeker, Lukas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Drude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Reinhold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Haeb-Umbach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</a:t>
            </a:r>
            <a:r>
              <a:rPr lang="en-US" altLang="zh-CN" b="1" u="sng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Demystifying </a:t>
            </a:r>
            <a:r>
              <a:rPr lang="en-US" altLang="zh-CN" b="1" u="sng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tasnet</a:t>
            </a:r>
            <a:r>
              <a:rPr lang="en-US" altLang="zh-CN" b="1" u="sng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: a dissecting approach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ICASSP 2020</a:t>
            </a:r>
            <a:endParaRPr lang="zh-CN" altLang="zh-CN" b="1" dirty="0">
              <a:solidFill>
                <a:srgbClr val="0070C0"/>
              </a:solidFill>
              <a:latin typeface="Segoe UI" panose="020B0502040204020203" pitchFamily="34" charset="0"/>
              <a:ea typeface="等线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00CA2A-7B78-4F87-8633-2194D5690F68}"/>
              </a:ext>
            </a:extLst>
          </p:cNvPr>
          <p:cNvSpPr txBox="1"/>
          <p:nvPr/>
        </p:nvSpPr>
        <p:spPr>
          <a:xfrm>
            <a:off x="166473" y="816503"/>
            <a:ext cx="419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问题：</a:t>
            </a:r>
            <a:r>
              <a:rPr lang="en-US" altLang="zh-CN" b="1" dirty="0">
                <a:solidFill>
                  <a:srgbClr val="FF0000"/>
                </a:solidFill>
              </a:rPr>
              <a:t>SI-SDR</a:t>
            </a:r>
            <a:r>
              <a:rPr lang="zh-CN" altLang="en-US" b="1" dirty="0">
                <a:solidFill>
                  <a:srgbClr val="FF0000"/>
                </a:solidFill>
              </a:rPr>
              <a:t>与其他优化目标的关系？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4A3BD62B-3231-44D4-973E-05789388E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84" y="1226387"/>
            <a:ext cx="31130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算法：</a:t>
            </a:r>
            <a:r>
              <a:rPr lang="en-US" altLang="zh-CN" dirty="0"/>
              <a:t>SI-SDR</a:t>
            </a:r>
            <a:r>
              <a:rPr lang="zh-CN" altLang="en-US" dirty="0"/>
              <a:t>与</a:t>
            </a:r>
            <a:r>
              <a:rPr lang="en-US" altLang="zh-CN" dirty="0"/>
              <a:t>T-LMSE</a:t>
            </a:r>
            <a:r>
              <a:rPr lang="zh-CN" altLang="en-US" dirty="0"/>
              <a:t>等价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8E1F4EFC-1185-4E3E-92AC-920F36FD8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906" y="1226387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05B852-3236-4D15-9E08-214A1BD578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145" y="1685718"/>
            <a:ext cx="4474729" cy="38003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056787-1476-452A-8576-1910867747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4874" y="2409105"/>
            <a:ext cx="4371976" cy="186690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7FB6778-8970-4CDC-A926-940C650DBA53}"/>
              </a:ext>
            </a:extLst>
          </p:cNvPr>
          <p:cNvSpPr/>
          <p:nvPr/>
        </p:nvSpPr>
        <p:spPr>
          <a:xfrm>
            <a:off x="657225" y="5016440"/>
            <a:ext cx="3514725" cy="498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38100">
                <a:solidFill>
                  <a:srgbClr val="0033CC"/>
                </a:solidFill>
              </a:ln>
              <a:noFill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01F420-9A9A-431A-A17D-C9A7920190E4}"/>
              </a:ext>
            </a:extLst>
          </p:cNvPr>
          <p:cNvSpPr/>
          <p:nvPr/>
        </p:nvSpPr>
        <p:spPr>
          <a:xfrm>
            <a:off x="5508171" y="3483429"/>
            <a:ext cx="2931886" cy="435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786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4AB6A371-3453-4CE6-B732-5AEE8BDD038C}"/>
              </a:ext>
            </a:extLst>
          </p:cNvPr>
          <p:cNvSpPr/>
          <p:nvPr/>
        </p:nvSpPr>
        <p:spPr>
          <a:xfrm>
            <a:off x="-240145" y="5770706"/>
            <a:ext cx="9698181" cy="1345999"/>
          </a:xfrm>
          <a:prstGeom prst="rect">
            <a:avLst/>
          </a:prstGeom>
          <a:solidFill>
            <a:schemeClr val="bg1"/>
          </a:solidFill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CE6E22-5A8E-48F0-96EA-81DE4B8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A4BE48A-D84B-4307-A611-443CBA6A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关于时频域变换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888D06-9264-46C6-9F42-8395F37B0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146" y="779549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7C575D-BCDC-41E1-AA6A-E6E8E4F3FC59}"/>
              </a:ext>
            </a:extLst>
          </p:cNvPr>
          <p:cNvSpPr/>
          <p:nvPr/>
        </p:nvSpPr>
        <p:spPr>
          <a:xfrm>
            <a:off x="473731" y="5817990"/>
            <a:ext cx="84123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Jens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Heitkaemper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Darius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Jakobeit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Christoph Boeddeker, Lukas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Drude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Reinhold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Haeb-Umbach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</a:t>
            </a:r>
            <a:r>
              <a:rPr lang="en-US" altLang="zh-CN" b="1" u="sng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Demystifying </a:t>
            </a:r>
            <a:r>
              <a:rPr lang="en-US" altLang="zh-CN" b="1" u="sng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tasnet</a:t>
            </a:r>
            <a:r>
              <a:rPr lang="en-US" altLang="zh-CN" b="1" u="sng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: a dissecting approach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ICASSP 2020</a:t>
            </a:r>
            <a:endParaRPr lang="zh-CN" altLang="zh-CN" b="1" dirty="0">
              <a:solidFill>
                <a:srgbClr val="0070C0"/>
              </a:solidFill>
              <a:latin typeface="Segoe UI" panose="020B0502040204020203" pitchFamily="34" charset="0"/>
              <a:ea typeface="等线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00CA2A-7B78-4F87-8633-2194D5690F68}"/>
              </a:ext>
            </a:extLst>
          </p:cNvPr>
          <p:cNvSpPr txBox="1"/>
          <p:nvPr/>
        </p:nvSpPr>
        <p:spPr>
          <a:xfrm>
            <a:off x="166473" y="816503"/>
            <a:ext cx="356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问题：</a:t>
            </a:r>
            <a:r>
              <a:rPr lang="en-US" altLang="zh-CN" b="1" dirty="0">
                <a:solidFill>
                  <a:srgbClr val="FF0000"/>
                </a:solidFill>
              </a:rPr>
              <a:t>1-D Conv</a:t>
            </a:r>
            <a:r>
              <a:rPr lang="zh-CN" altLang="en-US" b="1" dirty="0">
                <a:solidFill>
                  <a:srgbClr val="FF0000"/>
                </a:solidFill>
              </a:rPr>
              <a:t>与</a:t>
            </a:r>
            <a:r>
              <a:rPr lang="en-US" altLang="zh-CN" b="1" dirty="0">
                <a:solidFill>
                  <a:srgbClr val="FF0000"/>
                </a:solidFill>
              </a:rPr>
              <a:t>STFT</a:t>
            </a:r>
            <a:r>
              <a:rPr lang="zh-CN" altLang="en-US" b="1" dirty="0">
                <a:solidFill>
                  <a:srgbClr val="FF0000"/>
                </a:solidFill>
              </a:rPr>
              <a:t>的关系？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8E1F4EFC-1185-4E3E-92AC-920F36FD8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65" y="1291812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结果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ABB20B-23A5-40CF-B62B-FB711AA38E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37893"/>
            <a:ext cx="4731905" cy="238649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56C76C1-064B-4A99-9638-BEAE52703C00}"/>
              </a:ext>
            </a:extLst>
          </p:cNvPr>
          <p:cNvSpPr/>
          <p:nvPr/>
        </p:nvSpPr>
        <p:spPr>
          <a:xfrm>
            <a:off x="5145314" y="3736975"/>
            <a:ext cx="3740804" cy="406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01283AB-19B0-4499-A479-DABB2A780559}"/>
              </a:ext>
            </a:extLst>
          </p:cNvPr>
          <p:cNvSpPr/>
          <p:nvPr/>
        </p:nvSpPr>
        <p:spPr>
          <a:xfrm>
            <a:off x="175464" y="3787342"/>
            <a:ext cx="4345736" cy="406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63D96F5-2148-4149-8639-44CF1D971E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9924" y="2320625"/>
            <a:ext cx="4419198" cy="2051048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C76FD03-E729-4DEE-B0C8-DE1A7E6FB9D0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521200" y="3990542"/>
            <a:ext cx="3746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162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4AB6A371-3453-4CE6-B732-5AEE8BDD038C}"/>
              </a:ext>
            </a:extLst>
          </p:cNvPr>
          <p:cNvSpPr/>
          <p:nvPr/>
        </p:nvSpPr>
        <p:spPr>
          <a:xfrm>
            <a:off x="-240145" y="5770706"/>
            <a:ext cx="9698181" cy="1345999"/>
          </a:xfrm>
          <a:prstGeom prst="rect">
            <a:avLst/>
          </a:prstGeom>
          <a:solidFill>
            <a:schemeClr val="bg1"/>
          </a:solidFill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CE6E22-5A8E-48F0-96EA-81DE4B8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A4BE48A-D84B-4307-A611-443CBA6A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关于时频域变换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888D06-9264-46C6-9F42-8395F37B0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146" y="779549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7C575D-BCDC-41E1-AA6A-E6E8E4F3FC59}"/>
              </a:ext>
            </a:extLst>
          </p:cNvPr>
          <p:cNvSpPr/>
          <p:nvPr/>
        </p:nvSpPr>
        <p:spPr>
          <a:xfrm>
            <a:off x="473731" y="5988075"/>
            <a:ext cx="8412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David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Ditter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and Timo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Gerkmann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multi-phase gammatone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filterbank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speech separation via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tasnet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ICASSP 2020</a:t>
            </a:r>
            <a:endParaRPr lang="zh-CN" altLang="zh-CN" sz="800" dirty="0">
              <a:solidFill>
                <a:srgbClr val="0070C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00CA2A-7B78-4F87-8633-2194D5690F68}"/>
              </a:ext>
            </a:extLst>
          </p:cNvPr>
          <p:cNvSpPr txBox="1"/>
          <p:nvPr/>
        </p:nvSpPr>
        <p:spPr>
          <a:xfrm>
            <a:off x="166473" y="816503"/>
            <a:ext cx="529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问题：可学习的时频域变换是否可代替人工特征？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59E9FF-907C-41E1-9B54-D4F30B6AE3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146" y="1504950"/>
            <a:ext cx="4703329" cy="38800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7DDB87-DC8C-45A2-8905-4BF482C1E7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3475" y="1472973"/>
            <a:ext cx="4162641" cy="1662140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4A3BD62B-3231-44D4-973E-05789388E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84" y="1226387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结果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8CA741-81DC-45CA-9018-A3CAA2D677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5878" y="3480383"/>
            <a:ext cx="4308122" cy="190464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2F19D7A-999D-4FBF-9A8D-5C5BCC7CECB9}"/>
              </a:ext>
            </a:extLst>
          </p:cNvPr>
          <p:cNvSpPr/>
          <p:nvPr/>
        </p:nvSpPr>
        <p:spPr>
          <a:xfrm>
            <a:off x="5210175" y="2266950"/>
            <a:ext cx="3675943" cy="190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725E7EB-1799-48AA-AACE-64946C2B8AF0}"/>
              </a:ext>
            </a:extLst>
          </p:cNvPr>
          <p:cNvSpPr/>
          <p:nvPr/>
        </p:nvSpPr>
        <p:spPr>
          <a:xfrm>
            <a:off x="5186824" y="4490033"/>
            <a:ext cx="3675943" cy="190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02608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4AB6A371-3453-4CE6-B732-5AEE8BDD038C}"/>
              </a:ext>
            </a:extLst>
          </p:cNvPr>
          <p:cNvSpPr/>
          <p:nvPr/>
        </p:nvSpPr>
        <p:spPr>
          <a:xfrm>
            <a:off x="-240145" y="5770706"/>
            <a:ext cx="9698181" cy="1345999"/>
          </a:xfrm>
          <a:prstGeom prst="rect">
            <a:avLst/>
          </a:prstGeom>
          <a:solidFill>
            <a:schemeClr val="bg1"/>
          </a:solidFill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CE6E22-5A8E-48F0-96EA-81DE4B8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A4BE48A-D84B-4307-A611-443CBA6A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关于时频域变换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888D06-9264-46C6-9F42-8395F37B0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146" y="779549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7C575D-BCDC-41E1-AA6A-E6E8E4F3FC59}"/>
              </a:ext>
            </a:extLst>
          </p:cNvPr>
          <p:cNvSpPr/>
          <p:nvPr/>
        </p:nvSpPr>
        <p:spPr>
          <a:xfrm>
            <a:off x="473731" y="5988075"/>
            <a:ext cx="8412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Manuel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Pariente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Samuele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Cornell, Antoine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Deleforge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Emmanuel Vincent,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Filterbank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design for end-to-end speech separation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ICASSP 2020</a:t>
            </a:r>
            <a:endParaRPr lang="zh-CN" altLang="zh-CN" b="1" dirty="0">
              <a:solidFill>
                <a:srgbClr val="0070C0"/>
              </a:solidFill>
              <a:latin typeface="Segoe UI" panose="020B0502040204020203" pitchFamily="34" charset="0"/>
              <a:ea typeface="等线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00CA2A-7B78-4F87-8633-2194D5690F68}"/>
              </a:ext>
            </a:extLst>
          </p:cNvPr>
          <p:cNvSpPr txBox="1"/>
          <p:nvPr/>
        </p:nvSpPr>
        <p:spPr>
          <a:xfrm>
            <a:off x="166473" y="816503"/>
            <a:ext cx="483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问题：可学习的时频域变换如何进一步改进？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4A3BD62B-3231-44D4-973E-05789388E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84" y="1226387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算法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F47551-EE14-4912-9726-84A416ABA447}"/>
              </a:ext>
            </a:extLst>
          </p:cNvPr>
          <p:cNvSpPr txBox="1"/>
          <p:nvPr/>
        </p:nvSpPr>
        <p:spPr>
          <a:xfrm>
            <a:off x="793688" y="1221093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33CC"/>
                </a:solidFill>
              </a:rPr>
              <a:t>Analytic filter: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1062263-CD2E-4FF8-A2CF-374EEFFB2D37}"/>
              </a:ext>
            </a:extLst>
          </p:cNvPr>
          <p:cNvGrpSpPr/>
          <p:nvPr/>
        </p:nvGrpSpPr>
        <p:grpSpPr>
          <a:xfrm>
            <a:off x="-1391105" y="1663656"/>
            <a:ext cx="5829516" cy="1080260"/>
            <a:chOff x="37884" y="2160040"/>
            <a:chExt cx="5829516" cy="108026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580659F-5BE8-4F7A-A5EB-0920BD719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884" y="2187776"/>
              <a:ext cx="4095750" cy="341596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BE9A127-4A43-4CF7-A85D-A1884B5E2661}"/>
                </a:ext>
              </a:extLst>
            </p:cNvPr>
            <p:cNvSpPr/>
            <p:nvPr/>
          </p:nvSpPr>
          <p:spPr>
            <a:xfrm>
              <a:off x="4572000" y="2870968"/>
              <a:ext cx="1295400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4A16D89-7DA2-4888-A3C4-00977431D845}"/>
                </a:ext>
              </a:extLst>
            </p:cNvPr>
            <p:cNvSpPr/>
            <p:nvPr/>
          </p:nvSpPr>
          <p:spPr>
            <a:xfrm>
              <a:off x="4409967" y="2160040"/>
              <a:ext cx="1295400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023C953A-E7A7-4295-AED2-7DE8A7623889}"/>
              </a:ext>
            </a:extLst>
          </p:cNvPr>
          <p:cNvSpPr txBox="1"/>
          <p:nvPr/>
        </p:nvSpPr>
        <p:spPr>
          <a:xfrm>
            <a:off x="3352511" y="1545710"/>
            <a:ext cx="24673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Parametric filters: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Free filters: 1-D conv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F747E3A-7624-4E1A-8E83-DDE64F363FB5}"/>
              </a:ext>
            </a:extLst>
          </p:cNvPr>
          <p:cNvSpPr txBox="1"/>
          <p:nvPr/>
        </p:nvSpPr>
        <p:spPr>
          <a:xfrm>
            <a:off x="3143011" y="125160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33CC"/>
                </a:solidFill>
              </a:rPr>
              <a:t>Implementations: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D88C9F2-E453-4E5A-9850-03F917F2900B}"/>
              </a:ext>
            </a:extLst>
          </p:cNvPr>
          <p:cNvGrpSpPr/>
          <p:nvPr/>
        </p:nvGrpSpPr>
        <p:grpSpPr>
          <a:xfrm>
            <a:off x="4107377" y="1824313"/>
            <a:ext cx="4655623" cy="703951"/>
            <a:chOff x="240146" y="3956501"/>
            <a:chExt cx="5363161" cy="719453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9DF01A96-2754-43C6-9393-5A33615A87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0146" y="3956501"/>
              <a:ext cx="5363161" cy="719453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1455A36-F648-40DA-B99F-90FCBE419888}"/>
                </a:ext>
              </a:extLst>
            </p:cNvPr>
            <p:cNvSpPr/>
            <p:nvPr/>
          </p:nvSpPr>
          <p:spPr>
            <a:xfrm>
              <a:off x="4307907" y="4237488"/>
              <a:ext cx="1295400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C7BB2F3D-3CE1-476C-81B6-B56BA93BB7C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679" y="3338284"/>
            <a:ext cx="3641398" cy="157818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59FB0AC-8DC4-4FE1-BB5A-421BFAACE6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8470" y="3207050"/>
            <a:ext cx="4133851" cy="2332512"/>
          </a:xfrm>
          <a:prstGeom prst="rect">
            <a:avLst/>
          </a:prstGeom>
        </p:spPr>
      </p:pic>
      <p:sp>
        <p:nvSpPr>
          <p:cNvPr id="29" name="Rectangle 4">
            <a:extLst>
              <a:ext uri="{FF2B5EF4-FFF2-40B4-BE49-F238E27FC236}">
                <a16:creationId xmlns:a16="http://schemas.microsoft.com/office/drawing/2014/main" id="{8E1F4EFC-1185-4E3E-92AC-920F36FD8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84" y="2926688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结果</a:t>
            </a:r>
          </a:p>
        </p:txBody>
      </p:sp>
    </p:spTree>
    <p:extLst>
      <p:ext uri="{BB962C8B-B14F-4D97-AF65-F5344CB8AC3E}">
        <p14:creationId xmlns:p14="http://schemas.microsoft.com/office/powerpoint/2010/main" val="3895190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983673" y="1464830"/>
            <a:ext cx="8229600" cy="554831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一、声学信号处理概览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二、泛化问题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三、实时性问题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四、远场问题</a:t>
            </a:r>
            <a:endParaRPr lang="en-US" altLang="zh-CN" sz="3200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五、多模态问题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B149D2-EBF9-477B-BA72-DB80F52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968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>
            <a:extLst>
              <a:ext uri="{FF2B5EF4-FFF2-40B4-BE49-F238E27FC236}">
                <a16:creationId xmlns:a16="http://schemas.microsoft.com/office/drawing/2014/main" id="{6EFDA1F1-E0CC-414B-8A26-C73D71F1D987}"/>
              </a:ext>
            </a:extLst>
          </p:cNvPr>
          <p:cNvGrpSpPr/>
          <p:nvPr/>
        </p:nvGrpSpPr>
        <p:grpSpPr>
          <a:xfrm>
            <a:off x="343237" y="4378186"/>
            <a:ext cx="8704197" cy="1345999"/>
            <a:chOff x="343237" y="4378186"/>
            <a:chExt cx="8704197" cy="1345999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F11F380-0C95-4249-A1ED-A7099F4899C9}"/>
                </a:ext>
              </a:extLst>
            </p:cNvPr>
            <p:cNvGrpSpPr/>
            <p:nvPr/>
          </p:nvGrpSpPr>
          <p:grpSpPr>
            <a:xfrm>
              <a:off x="343237" y="4378186"/>
              <a:ext cx="8680690" cy="1345999"/>
              <a:chOff x="343237" y="4378186"/>
              <a:chExt cx="8680690" cy="1345999"/>
            </a:xfrm>
          </p:grpSpPr>
          <p:pic>
            <p:nvPicPr>
              <p:cNvPr id="67" name="图片 66">
                <a:extLst>
                  <a:ext uri="{FF2B5EF4-FFF2-40B4-BE49-F238E27FC236}">
                    <a16:creationId xmlns:a16="http://schemas.microsoft.com/office/drawing/2014/main" id="{455BF6D3-FEE5-494F-B24F-062616D8D8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43237" y="4378186"/>
                <a:ext cx="8680690" cy="1345999"/>
              </a:xfrm>
              <a:prstGeom prst="rect">
                <a:avLst/>
              </a:prstGeom>
            </p:spPr>
          </p:pic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BDAB707E-B140-4D76-8077-6FA5F4F62283}"/>
                  </a:ext>
                </a:extLst>
              </p:cNvPr>
              <p:cNvSpPr txBox="1"/>
              <p:nvPr/>
            </p:nvSpPr>
            <p:spPr>
              <a:xfrm>
                <a:off x="4585106" y="4654883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/>
                  <a:t>通道加权</a:t>
                </a: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41A20622-4460-4D6E-B7CE-A6980575F6C8}"/>
                  </a:ext>
                </a:extLst>
              </p:cNvPr>
              <p:cNvSpPr txBox="1"/>
              <p:nvPr/>
            </p:nvSpPr>
            <p:spPr>
              <a:xfrm>
                <a:off x="5575248" y="4663612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/>
                  <a:t>通道选择</a:t>
                </a: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19A3F1CD-4852-4570-A4EF-C044A3ABAF06}"/>
                  </a:ext>
                </a:extLst>
              </p:cNvPr>
              <p:cNvSpPr txBox="1"/>
              <p:nvPr/>
            </p:nvSpPr>
            <p:spPr>
              <a:xfrm>
                <a:off x="6683244" y="4467147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/>
                  <a:t>通道同步</a:t>
                </a:r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841B1BC4-1257-4BD3-9688-DB6741AA81D9}"/>
                </a:ext>
              </a:extLst>
            </p:cNvPr>
            <p:cNvSpPr/>
            <p:nvPr/>
          </p:nvSpPr>
          <p:spPr>
            <a:xfrm>
              <a:off x="7586055" y="4700997"/>
              <a:ext cx="1461379" cy="6062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6DEEF854-CFA7-4B88-AF3F-11D4C8E40F15}"/>
                </a:ext>
              </a:extLst>
            </p:cNvPr>
            <p:cNvSpPr txBox="1"/>
            <p:nvPr/>
          </p:nvSpPr>
          <p:spPr>
            <a:xfrm>
              <a:off x="8086628" y="4428307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应用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</a:t>
            </a:r>
            <a:r>
              <a:rPr lang="en-US" altLang="zh-CN" dirty="0"/>
              <a:t>Deep ad-hoc beamforming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B149D2-EBF9-477B-BA72-DB80F52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6CA2F0-8955-4442-98DE-626723337FE6}"/>
              </a:ext>
            </a:extLst>
          </p:cNvPr>
          <p:cNvSpPr txBox="1"/>
          <p:nvPr/>
        </p:nvSpPr>
        <p:spPr>
          <a:xfrm>
            <a:off x="166473" y="816503"/>
            <a:ext cx="460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问题：声源距离接收端越远，声音质量越差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7D1BA3-B9C9-4ADD-94FD-505445FDF1E6}"/>
              </a:ext>
            </a:extLst>
          </p:cNvPr>
          <p:cNvSpPr/>
          <p:nvPr/>
        </p:nvSpPr>
        <p:spPr>
          <a:xfrm>
            <a:off x="-240145" y="5770706"/>
            <a:ext cx="9698181" cy="1345999"/>
          </a:xfrm>
          <a:prstGeom prst="rect">
            <a:avLst/>
          </a:prstGeom>
          <a:solidFill>
            <a:schemeClr val="bg1"/>
          </a:solidFill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F6BA94-342E-4D14-95CA-F7BEDEF310D6}"/>
              </a:ext>
            </a:extLst>
          </p:cNvPr>
          <p:cNvSpPr/>
          <p:nvPr/>
        </p:nvSpPr>
        <p:spPr>
          <a:xfrm>
            <a:off x="473731" y="5891878"/>
            <a:ext cx="8550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Xiao-Lei Zhang, </a:t>
            </a:r>
            <a:r>
              <a:rPr lang="en-US" altLang="zh-CN" b="1" u="sng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Deep ad-hoc beamforming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arXiv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preprint arXiv:1811.01233, 2018</a:t>
            </a:r>
            <a:endParaRPr lang="zh-CN" altLang="zh-CN" b="1" dirty="0">
              <a:solidFill>
                <a:srgbClr val="0070C0"/>
              </a:solidFill>
              <a:latin typeface="Segoe UI" panose="020B0502040204020203" pitchFamily="34" charset="0"/>
              <a:ea typeface="等线" panose="02010600030101010101" pitchFamily="2" charset="-122"/>
              <a:cs typeface="Segoe UI" panose="020B05020402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4FFDAB-1034-439F-BCF4-2F25B32EF8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04" y="1385866"/>
            <a:ext cx="2668554" cy="17543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B53EF4-8BDE-4DAC-AA37-D7BEAB3CF6B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9532" y="1213551"/>
            <a:ext cx="1680799" cy="19873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2961197-7CB6-46CF-9739-97D7E8A64630}"/>
              </a:ext>
            </a:extLst>
          </p:cNvPr>
          <p:cNvSpPr txBox="1"/>
          <p:nvPr/>
        </p:nvSpPr>
        <p:spPr>
          <a:xfrm>
            <a:off x="272534" y="3200911"/>
            <a:ext cx="4570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提出使用深度学习解决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ad-hoc microphone array</a:t>
            </a:r>
            <a:r>
              <a:rPr lang="zh-CN" altLang="en-US" b="1" dirty="0">
                <a:solidFill>
                  <a:srgbClr val="FF0000"/>
                </a:solidFill>
              </a:rPr>
              <a:t>的实用性问题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0033CC"/>
                </a:solidFill>
              </a:rPr>
              <a:t>可扩展性：测试阶段能支持任意多的麦克风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AA101DC-44E8-4433-98D3-971FEEC65E55}"/>
              </a:ext>
            </a:extLst>
          </p:cNvPr>
          <p:cNvGrpSpPr/>
          <p:nvPr/>
        </p:nvGrpSpPr>
        <p:grpSpPr>
          <a:xfrm>
            <a:off x="5121440" y="788787"/>
            <a:ext cx="4022560" cy="3448780"/>
            <a:chOff x="5036716" y="816503"/>
            <a:chExt cx="3822852" cy="370602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4AAEC94-64D2-4358-8E25-4D676F040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36716" y="915037"/>
              <a:ext cx="2669311" cy="360749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4DB7B1E-2EAE-4D74-AE89-ACF6AF28ED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24500" y="816503"/>
              <a:ext cx="1135068" cy="3685310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4C39453-804F-4CF5-8A60-AB6F02ED2511}"/>
              </a:ext>
            </a:extLst>
          </p:cNvPr>
          <p:cNvSpPr txBox="1"/>
          <p:nvPr/>
        </p:nvSpPr>
        <p:spPr>
          <a:xfrm>
            <a:off x="5987709" y="672893"/>
            <a:ext cx="578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STOI</a:t>
            </a:r>
            <a:endParaRPr lang="zh-CN" altLang="en-US" sz="1400" dirty="0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B930643C-ED99-4583-ABF0-5E2B1DF34B0E}"/>
              </a:ext>
            </a:extLst>
          </p:cNvPr>
          <p:cNvGrpSpPr/>
          <p:nvPr/>
        </p:nvGrpSpPr>
        <p:grpSpPr>
          <a:xfrm>
            <a:off x="1747488" y="4742077"/>
            <a:ext cx="5465685" cy="757293"/>
            <a:chOff x="1795488" y="5533258"/>
            <a:chExt cx="5465685" cy="757293"/>
          </a:xfrm>
        </p:grpSpPr>
        <p:sp>
          <p:nvSpPr>
            <p:cNvPr id="61" name="箭头: V 形 60">
              <a:extLst>
                <a:ext uri="{FF2B5EF4-FFF2-40B4-BE49-F238E27FC236}">
                  <a16:creationId xmlns:a16="http://schemas.microsoft.com/office/drawing/2014/main" id="{6488E49F-15F0-4A60-9EF6-5D32947FECAB}"/>
                </a:ext>
              </a:extLst>
            </p:cNvPr>
            <p:cNvSpPr/>
            <p:nvPr/>
          </p:nvSpPr>
          <p:spPr>
            <a:xfrm>
              <a:off x="1882718" y="5593414"/>
              <a:ext cx="1337022" cy="605075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通道选择</a:t>
              </a:r>
            </a:p>
          </p:txBody>
        </p:sp>
        <p:sp>
          <p:nvSpPr>
            <p:cNvPr id="62" name="箭头: V 形 61">
              <a:extLst>
                <a:ext uri="{FF2B5EF4-FFF2-40B4-BE49-F238E27FC236}">
                  <a16:creationId xmlns:a16="http://schemas.microsoft.com/office/drawing/2014/main" id="{E454773C-BA3F-41A7-A77B-F5121E2F85AB}"/>
                </a:ext>
              </a:extLst>
            </p:cNvPr>
            <p:cNvSpPr/>
            <p:nvPr/>
          </p:nvSpPr>
          <p:spPr>
            <a:xfrm>
              <a:off x="3219740" y="5593415"/>
              <a:ext cx="1337022" cy="620108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设备同步</a:t>
              </a:r>
            </a:p>
          </p:txBody>
        </p:sp>
        <p:sp>
          <p:nvSpPr>
            <p:cNvPr id="64" name="箭头: V 形 63">
              <a:extLst>
                <a:ext uri="{FF2B5EF4-FFF2-40B4-BE49-F238E27FC236}">
                  <a16:creationId xmlns:a16="http://schemas.microsoft.com/office/drawing/2014/main" id="{9990C397-6222-47EE-9CB0-2B4169A29DD2}"/>
                </a:ext>
              </a:extLst>
            </p:cNvPr>
            <p:cNvSpPr/>
            <p:nvPr/>
          </p:nvSpPr>
          <p:spPr>
            <a:xfrm>
              <a:off x="4595265" y="5593415"/>
              <a:ext cx="1337022" cy="594757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网络通信</a:t>
              </a:r>
            </a:p>
          </p:txBody>
        </p:sp>
        <p:sp>
          <p:nvSpPr>
            <p:cNvPr id="65" name="箭头: V 形 64">
              <a:extLst>
                <a:ext uri="{FF2B5EF4-FFF2-40B4-BE49-F238E27FC236}">
                  <a16:creationId xmlns:a16="http://schemas.microsoft.com/office/drawing/2014/main" id="{73B2DBA5-AF4B-44FA-8E15-E0AF295CBAAD}"/>
                </a:ext>
              </a:extLst>
            </p:cNvPr>
            <p:cNvSpPr/>
            <p:nvPr/>
          </p:nvSpPr>
          <p:spPr>
            <a:xfrm>
              <a:off x="5924151" y="5593415"/>
              <a:ext cx="1337022" cy="582958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面向应用</a:t>
              </a: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214EACA2-E5D2-45D3-94F8-17FB6BA26110}"/>
                </a:ext>
              </a:extLst>
            </p:cNvPr>
            <p:cNvSpPr/>
            <p:nvPr/>
          </p:nvSpPr>
          <p:spPr>
            <a:xfrm>
              <a:off x="1795488" y="5533258"/>
              <a:ext cx="1461895" cy="7572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0" name="Rectangle 4">
            <a:extLst>
              <a:ext uri="{FF2B5EF4-FFF2-40B4-BE49-F238E27FC236}">
                <a16:creationId xmlns:a16="http://schemas.microsoft.com/office/drawing/2014/main" id="{5B7C5D07-6BD7-45F5-A42B-CF5487260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62" y="4331665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算法</a:t>
            </a:r>
          </a:p>
        </p:txBody>
      </p:sp>
      <p:sp>
        <p:nvSpPr>
          <p:cNvPr id="71" name="Rectangle 4">
            <a:extLst>
              <a:ext uri="{FF2B5EF4-FFF2-40B4-BE49-F238E27FC236}">
                <a16:creationId xmlns:a16="http://schemas.microsoft.com/office/drawing/2014/main" id="{E3E49DC8-BF2F-4D27-A3F4-EC64D4A27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0624" y="717608"/>
            <a:ext cx="7330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结果</a:t>
            </a:r>
          </a:p>
        </p:txBody>
      </p:sp>
    </p:spTree>
    <p:extLst>
      <p:ext uri="{BB962C8B-B14F-4D97-AF65-F5344CB8AC3E}">
        <p14:creationId xmlns:p14="http://schemas.microsoft.com/office/powerpoint/2010/main" val="250140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70" grpId="0"/>
      <p:bldP spid="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7EEE80F-138B-4373-93B3-0EE609488586}"/>
              </a:ext>
            </a:extLst>
          </p:cNvPr>
          <p:cNvSpPr/>
          <p:nvPr/>
        </p:nvSpPr>
        <p:spPr>
          <a:xfrm>
            <a:off x="-240145" y="5770706"/>
            <a:ext cx="9698181" cy="1345999"/>
          </a:xfrm>
          <a:prstGeom prst="rect">
            <a:avLst/>
          </a:prstGeom>
          <a:solidFill>
            <a:schemeClr val="bg1"/>
          </a:solidFill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B7CC53-AE86-4920-B416-1CFD80325619}"/>
              </a:ext>
            </a:extLst>
          </p:cNvPr>
          <p:cNvSpPr/>
          <p:nvPr/>
        </p:nvSpPr>
        <p:spPr>
          <a:xfrm>
            <a:off x="473731" y="5832341"/>
            <a:ext cx="8550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Nicolas Furnon, Romain Serizel, Irina Illina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</a:t>
            </a:r>
            <a:r>
              <a:rPr lang="zh-CN" altLang="en-US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Slim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Essid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DNN-based distributed multichannel mask estimation for speech enhancement in microphone arrays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ICASSP 2020</a:t>
            </a:r>
            <a:endParaRPr lang="zh-CN" altLang="zh-CN" b="1" dirty="0">
              <a:solidFill>
                <a:srgbClr val="0070C0"/>
              </a:solidFill>
              <a:latin typeface="Segoe UI" panose="020B0502040204020203" pitchFamily="34" charset="0"/>
              <a:ea typeface="等线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5A1CF0-73E9-4368-9BEF-EFDEC66F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91B75C-13D8-4344-A148-31075308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通道加权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6DF8D-C9A5-44F9-A5AF-04D2ECE08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91" y="808643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C6DA23-FAE7-4388-8800-B4ACDE8B6CB0}"/>
              </a:ext>
            </a:extLst>
          </p:cNvPr>
          <p:cNvSpPr txBox="1"/>
          <p:nvPr/>
        </p:nvSpPr>
        <p:spPr>
          <a:xfrm>
            <a:off x="166473" y="816503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问题：面向语音增强的通道加权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6AFC3C62-4071-42C5-9E98-4E61492FE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84" y="1207915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算法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6F147747-5F29-47C5-9DF5-8C978EC42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44142"/>
            <a:ext cx="7330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结果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F455A5-7843-4F4B-9E9D-683EC3BB63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5751" y="774758"/>
            <a:ext cx="3461049" cy="32715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3DCA54-902A-482F-8E65-7EF1EA14F6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215" y="1347892"/>
            <a:ext cx="3543731" cy="262529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67BC3C6-F093-4D63-BE7B-DE494E62F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5496" y="4539560"/>
            <a:ext cx="4110063" cy="118011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28677DD-F270-40F9-80F9-80624FF28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23" y="4789180"/>
            <a:ext cx="4227946" cy="78182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A123094-E076-4C9D-AA7D-088A8AA10EA4}"/>
              </a:ext>
            </a:extLst>
          </p:cNvPr>
          <p:cNvSpPr txBox="1"/>
          <p:nvPr/>
        </p:nvSpPr>
        <p:spPr>
          <a:xfrm>
            <a:off x="2714196" y="410127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个阵列，每个阵列</a:t>
            </a:r>
            <a:r>
              <a:rPr lang="en-US" altLang="zh-CN" dirty="0"/>
              <a:t>4</a:t>
            </a:r>
            <a:r>
              <a:rPr lang="zh-CN" altLang="en-US" dirty="0"/>
              <a:t>个通道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3F1A38D-F425-4A20-A7A6-9361E534580F}"/>
              </a:ext>
            </a:extLst>
          </p:cNvPr>
          <p:cNvSpPr txBox="1"/>
          <p:nvPr/>
        </p:nvSpPr>
        <p:spPr>
          <a:xfrm>
            <a:off x="2361737" y="449585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Baseline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0CB98F2-8637-4146-AEF7-46C0174F71C5}"/>
              </a:ext>
            </a:extLst>
          </p:cNvPr>
          <p:cNvSpPr txBox="1"/>
          <p:nvPr/>
        </p:nvSpPr>
        <p:spPr>
          <a:xfrm>
            <a:off x="6670234" y="424602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Proposed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8D3CF4E-712C-4376-B5B1-B0A79606831F}"/>
              </a:ext>
            </a:extLst>
          </p:cNvPr>
          <p:cNvSpPr/>
          <p:nvPr/>
        </p:nvSpPr>
        <p:spPr>
          <a:xfrm>
            <a:off x="6532348" y="1138323"/>
            <a:ext cx="275771" cy="2095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428B027-2738-42D0-B618-BA2DD6A53C24}"/>
              </a:ext>
            </a:extLst>
          </p:cNvPr>
          <p:cNvSpPr txBox="1"/>
          <p:nvPr/>
        </p:nvSpPr>
        <p:spPr>
          <a:xfrm>
            <a:off x="6376275" y="82456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33CC"/>
                </a:solidFill>
              </a:rPr>
              <a:t>通道权重</a:t>
            </a:r>
          </a:p>
        </p:txBody>
      </p:sp>
    </p:spTree>
    <p:extLst>
      <p:ext uri="{BB962C8B-B14F-4D97-AF65-F5344CB8AC3E}">
        <p14:creationId xmlns:p14="http://schemas.microsoft.com/office/powerpoint/2010/main" val="2675313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7EEE80F-138B-4373-93B3-0EE609488586}"/>
              </a:ext>
            </a:extLst>
          </p:cNvPr>
          <p:cNvSpPr/>
          <p:nvPr/>
        </p:nvSpPr>
        <p:spPr>
          <a:xfrm>
            <a:off x="-240145" y="5770706"/>
            <a:ext cx="9698181" cy="1345999"/>
          </a:xfrm>
          <a:prstGeom prst="rect">
            <a:avLst/>
          </a:prstGeom>
          <a:solidFill>
            <a:schemeClr val="bg1"/>
          </a:solidFill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B7CC53-AE86-4920-B416-1CFD80325619}"/>
              </a:ext>
            </a:extLst>
          </p:cNvPr>
          <p:cNvSpPr/>
          <p:nvPr/>
        </p:nvSpPr>
        <p:spPr>
          <a:xfrm>
            <a:off x="473731" y="5832341"/>
            <a:ext cx="8550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Yi Luo,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Zhuo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Chen,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Nima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Mesgarani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Takuya Yoshioka, </a:t>
            </a:r>
            <a:r>
              <a:rPr lang="zh-CN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End-to-end microphone permutation and number invariant multi-channel speech separation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ICASSP 2020</a:t>
            </a:r>
            <a:endParaRPr lang="zh-CN" altLang="zh-CN" b="1" dirty="0">
              <a:solidFill>
                <a:srgbClr val="0070C0"/>
              </a:solidFill>
              <a:latin typeface="Segoe UI" panose="020B0502040204020203" pitchFamily="34" charset="0"/>
              <a:ea typeface="等线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5A1CF0-73E9-4368-9BEF-EFDEC66F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91B75C-13D8-4344-A148-31075308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通道加权</a:t>
            </a:r>
          </a:p>
        </p:txBody>
      </p:sp>
      <p:pic>
        <p:nvPicPr>
          <p:cNvPr id="33794" name="图片 21">
            <a:extLst>
              <a:ext uri="{FF2B5EF4-FFF2-40B4-BE49-F238E27FC236}">
                <a16:creationId xmlns:a16="http://schemas.microsoft.com/office/drawing/2014/main" id="{B4E9DF3A-ED28-48EA-B004-E7BB7FBFB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3097" y="1166716"/>
            <a:ext cx="7310582" cy="284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3" name="图片 22">
            <a:extLst>
              <a:ext uri="{FF2B5EF4-FFF2-40B4-BE49-F238E27FC236}">
                <a16:creationId xmlns:a16="http://schemas.microsoft.com/office/drawing/2014/main" id="{55ACE6AC-20B2-4C9D-892E-FCA518EFF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0321" y="3971106"/>
            <a:ext cx="7597248" cy="17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5CE473-07E7-40A1-B177-047B894B5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91" y="465743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6DF8D-C9A5-44F9-A5AF-04D2ECE08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91" y="808643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C6DA23-FAE7-4388-8800-B4ACDE8B6CB0}"/>
              </a:ext>
            </a:extLst>
          </p:cNvPr>
          <p:cNvSpPr txBox="1"/>
          <p:nvPr/>
        </p:nvSpPr>
        <p:spPr>
          <a:xfrm>
            <a:off x="166473" y="816503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问题：面向语音分离的通道加权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56F71F-4693-43C6-AEC8-3041439C07F2}"/>
              </a:ext>
            </a:extLst>
          </p:cNvPr>
          <p:cNvSpPr/>
          <p:nvPr/>
        </p:nvSpPr>
        <p:spPr>
          <a:xfrm>
            <a:off x="1023097" y="2493818"/>
            <a:ext cx="7384472" cy="1384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6AFC3C62-4071-42C5-9E98-4E61492FE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84" y="1207915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算法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6F147747-5F29-47C5-9DF5-8C978EC42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3" y="3969433"/>
            <a:ext cx="7330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结果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90833F-769F-46B7-9809-C341DB5C0F69}"/>
              </a:ext>
            </a:extLst>
          </p:cNvPr>
          <p:cNvSpPr/>
          <p:nvPr/>
        </p:nvSpPr>
        <p:spPr>
          <a:xfrm>
            <a:off x="3990109" y="3094182"/>
            <a:ext cx="1339273" cy="220855"/>
          </a:xfrm>
          <a:prstGeom prst="rect">
            <a:avLst/>
          </a:prstGeom>
          <a:noFill/>
          <a:ln w="28575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D40ACB-8CBE-4905-B99A-5BBB2E302512}"/>
              </a:ext>
            </a:extLst>
          </p:cNvPr>
          <p:cNvSpPr txBox="1"/>
          <p:nvPr/>
        </p:nvSpPr>
        <p:spPr>
          <a:xfrm>
            <a:off x="2032000" y="125546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FasNet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36959B-9718-4D22-B74B-4F1C3B7EA048}"/>
              </a:ext>
            </a:extLst>
          </p:cNvPr>
          <p:cNvSpPr txBox="1"/>
          <p:nvPr/>
        </p:nvSpPr>
        <p:spPr>
          <a:xfrm>
            <a:off x="6516915" y="963239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FasNet</a:t>
            </a:r>
            <a:r>
              <a:rPr lang="en-US" altLang="zh-CN" dirty="0"/>
              <a:t> + joint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2AAACB0-1DEB-459B-8A07-5D4FB99BB835}"/>
              </a:ext>
            </a:extLst>
          </p:cNvPr>
          <p:cNvSpPr txBox="1"/>
          <p:nvPr/>
        </p:nvSpPr>
        <p:spPr>
          <a:xfrm>
            <a:off x="1770743" y="2498509"/>
            <a:ext cx="152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FasNet</a:t>
            </a:r>
            <a:r>
              <a:rPr lang="en-US" altLang="zh-CN" dirty="0"/>
              <a:t> + TAC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E9EA087-8522-48BF-83D5-503E168960E1}"/>
              </a:ext>
            </a:extLst>
          </p:cNvPr>
          <p:cNvSpPr txBox="1"/>
          <p:nvPr/>
        </p:nvSpPr>
        <p:spPr>
          <a:xfrm>
            <a:off x="6246944" y="2313843"/>
            <a:ext cx="207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FasNet</a:t>
            </a:r>
            <a:r>
              <a:rPr lang="en-US" altLang="zh-CN" dirty="0"/>
              <a:t> + </a:t>
            </a:r>
            <a:r>
              <a:rPr lang="en-US" altLang="zh-CN" dirty="0" err="1"/>
              <a:t>TAC+joint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9B1216-5358-4406-A9AD-FB677EE320E6}"/>
              </a:ext>
            </a:extLst>
          </p:cNvPr>
          <p:cNvSpPr/>
          <p:nvPr/>
        </p:nvSpPr>
        <p:spPr>
          <a:xfrm>
            <a:off x="7329714" y="5000171"/>
            <a:ext cx="921657" cy="563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427B72E-4946-42F8-A90B-0F81CA08181B}"/>
              </a:ext>
            </a:extLst>
          </p:cNvPr>
          <p:cNvSpPr txBox="1"/>
          <p:nvPr/>
        </p:nvSpPr>
        <p:spPr>
          <a:xfrm>
            <a:off x="5208330" y="305219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33CC"/>
                </a:solidFill>
              </a:rPr>
              <a:t>通道特征提取</a:t>
            </a:r>
          </a:p>
        </p:txBody>
      </p:sp>
    </p:spTree>
    <p:extLst>
      <p:ext uri="{BB962C8B-B14F-4D97-AF65-F5344CB8AC3E}">
        <p14:creationId xmlns:p14="http://schemas.microsoft.com/office/powerpoint/2010/main" val="3017734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983673" y="1464830"/>
            <a:ext cx="8229600" cy="554831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一、声学信号处理概览</a:t>
            </a:r>
            <a:endParaRPr lang="en-US" altLang="zh-CN" sz="32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二、泛化问题</a:t>
            </a:r>
            <a:endParaRPr lang="en-US" altLang="zh-CN" sz="32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三、实时性问题</a:t>
            </a:r>
            <a:endParaRPr lang="en-US" altLang="zh-CN" sz="32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四、远场问题</a:t>
            </a:r>
            <a:endParaRPr lang="en-US" altLang="zh-CN" sz="32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五、多模态问题</a:t>
            </a:r>
            <a:endParaRPr lang="en-US" altLang="zh-CN" sz="32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B149D2-EBF9-477B-BA72-DB80F52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745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7EEE80F-138B-4373-93B3-0EE609488586}"/>
              </a:ext>
            </a:extLst>
          </p:cNvPr>
          <p:cNvSpPr/>
          <p:nvPr/>
        </p:nvSpPr>
        <p:spPr>
          <a:xfrm>
            <a:off x="-240145" y="5770706"/>
            <a:ext cx="9698181" cy="1345999"/>
          </a:xfrm>
          <a:prstGeom prst="rect">
            <a:avLst/>
          </a:prstGeom>
          <a:solidFill>
            <a:schemeClr val="bg1"/>
          </a:solidFill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B7CC53-AE86-4920-B416-1CFD80325619}"/>
              </a:ext>
            </a:extLst>
          </p:cNvPr>
          <p:cNvSpPr/>
          <p:nvPr/>
        </p:nvSpPr>
        <p:spPr>
          <a:xfrm>
            <a:off x="473731" y="5832341"/>
            <a:ext cx="8550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Ruizhi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Li, Gregory Sell,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Xiaofei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Wang, Shinji Watanabe, Hynek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Hermansky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</a:t>
            </a:r>
            <a:r>
              <a:rPr lang="zh-CN" altLang="zh-CN" b="1" u="sng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A practical two-stage training strategy for multi-stream end-to-end speech recognition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ICASSP 2020</a:t>
            </a:r>
            <a:endParaRPr lang="zh-CN" altLang="zh-CN" b="1" dirty="0">
              <a:solidFill>
                <a:srgbClr val="0070C0"/>
              </a:solidFill>
              <a:latin typeface="Segoe UI" panose="020B0502040204020203" pitchFamily="34" charset="0"/>
              <a:ea typeface="等线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5A1CF0-73E9-4368-9BEF-EFDEC66F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91B75C-13D8-4344-A148-31075308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通道加权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6DF8D-C9A5-44F9-A5AF-04D2ECE08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91" y="808643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C6DA23-FAE7-4388-8800-B4ACDE8B6CB0}"/>
              </a:ext>
            </a:extLst>
          </p:cNvPr>
          <p:cNvSpPr txBox="1"/>
          <p:nvPr/>
        </p:nvSpPr>
        <p:spPr>
          <a:xfrm>
            <a:off x="166473" y="816503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问题：面向语音识别的通道加权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6AFC3C62-4071-42C5-9E98-4E61492FE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84" y="1207915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算法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6F147747-5F29-47C5-9DF5-8C978EC42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3849" y="1207915"/>
            <a:ext cx="7330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9B4279-61E7-45FC-B2EF-74643CE4F9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731" y="1521822"/>
            <a:ext cx="3730800" cy="40681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FF90845-254D-4929-B0CC-DB99BC5F08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9471" y="2963827"/>
            <a:ext cx="4035478" cy="262864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D0D9D5-0A7C-4C0F-A01D-9E3275CC2D1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5123" y="1115042"/>
            <a:ext cx="3947886" cy="178715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ED8FF52-BF92-4DE6-B507-E9607648FF89}"/>
              </a:ext>
            </a:extLst>
          </p:cNvPr>
          <p:cNvSpPr/>
          <p:nvPr/>
        </p:nvSpPr>
        <p:spPr>
          <a:xfrm>
            <a:off x="5006907" y="4513943"/>
            <a:ext cx="3926102" cy="196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897CEB7-A90F-4BB5-9754-F11E291FC9B2}"/>
              </a:ext>
            </a:extLst>
          </p:cNvPr>
          <p:cNvSpPr/>
          <p:nvPr/>
        </p:nvSpPr>
        <p:spPr>
          <a:xfrm>
            <a:off x="4915805" y="2546979"/>
            <a:ext cx="3926102" cy="215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C64CAEC-3BF6-44D0-A000-9E8E7A753989}"/>
              </a:ext>
            </a:extLst>
          </p:cNvPr>
          <p:cNvCxnSpPr>
            <a:cxnSpLocks/>
          </p:cNvCxnSpPr>
          <p:nvPr/>
        </p:nvCxnSpPr>
        <p:spPr>
          <a:xfrm flipH="1">
            <a:off x="7772400" y="2823029"/>
            <a:ext cx="674914" cy="16909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8D58F997-F029-460A-8C96-4240B19D5245}"/>
              </a:ext>
            </a:extLst>
          </p:cNvPr>
          <p:cNvSpPr txBox="1"/>
          <p:nvPr/>
        </p:nvSpPr>
        <p:spPr>
          <a:xfrm>
            <a:off x="3417513" y="255117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33CC"/>
                </a:solidFill>
              </a:rPr>
              <a:t>通道加权模块</a:t>
            </a:r>
          </a:p>
        </p:txBody>
      </p:sp>
    </p:spTree>
    <p:extLst>
      <p:ext uri="{BB962C8B-B14F-4D97-AF65-F5344CB8AC3E}">
        <p14:creationId xmlns:p14="http://schemas.microsoft.com/office/powerpoint/2010/main" val="1530823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983673" y="1464830"/>
            <a:ext cx="8229600" cy="554831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一、声学信号处理概览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二、泛化问题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三、实时性问题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四、远场问题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五、多模态问题</a:t>
            </a:r>
            <a:endParaRPr lang="en-US" altLang="zh-CN" sz="3200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B149D2-EBF9-477B-BA72-DB80F52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161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7EEE80F-138B-4373-93B3-0EE609488586}"/>
              </a:ext>
            </a:extLst>
          </p:cNvPr>
          <p:cNvSpPr/>
          <p:nvPr/>
        </p:nvSpPr>
        <p:spPr>
          <a:xfrm>
            <a:off x="-240145" y="5770706"/>
            <a:ext cx="9698181" cy="1345999"/>
          </a:xfrm>
          <a:prstGeom prst="rect">
            <a:avLst/>
          </a:prstGeom>
          <a:solidFill>
            <a:schemeClr val="bg1"/>
          </a:solidFill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B7CC53-AE86-4920-B416-1CFD80325619}"/>
              </a:ext>
            </a:extLst>
          </p:cNvPr>
          <p:cNvSpPr/>
          <p:nvPr/>
        </p:nvSpPr>
        <p:spPr>
          <a:xfrm>
            <a:off x="473731" y="5891956"/>
            <a:ext cx="8550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Wupeng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Wang, Chao Xing, Dong Wang, Xiao Chen,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Fengyu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Sun, 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robust audio-visual speech enhancement model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ICASSP 2020</a:t>
            </a:r>
            <a:endParaRPr lang="zh-CN" altLang="zh-CN" b="1" dirty="0">
              <a:solidFill>
                <a:srgbClr val="0070C0"/>
              </a:solidFill>
              <a:latin typeface="Segoe UI" panose="020B0502040204020203" pitchFamily="34" charset="0"/>
              <a:ea typeface="等线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5A1CF0-73E9-4368-9BEF-EFDEC66F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91B75C-13D8-4344-A148-31075308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音视频语音增强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6DF8D-C9A5-44F9-A5AF-04D2ECE08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91" y="808643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C6DA23-FAE7-4388-8800-B4ACDE8B6CB0}"/>
              </a:ext>
            </a:extLst>
          </p:cNvPr>
          <p:cNvSpPr txBox="1"/>
          <p:nvPr/>
        </p:nvSpPr>
        <p:spPr>
          <a:xfrm>
            <a:off x="166473" y="816503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问题：如何避免视觉信息干扰？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6AFC3C62-4071-42C5-9E98-4E61492FE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84" y="1207915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829371-C0DB-42EE-87A2-122222911D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845" y="1169671"/>
            <a:ext cx="7984063" cy="26489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E8CEA7A-A396-44C0-AC48-A6046DC1B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12" y="3820919"/>
            <a:ext cx="4044588" cy="18291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7EC7D50-800E-456D-B5CE-A01D97AA1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491" y="3865263"/>
            <a:ext cx="3953164" cy="1781858"/>
          </a:xfrm>
          <a:prstGeom prst="rect">
            <a:avLst/>
          </a:prstGeom>
        </p:spPr>
      </p:pic>
      <p:sp>
        <p:nvSpPr>
          <p:cNvPr id="28" name="Rectangle 4">
            <a:extLst>
              <a:ext uri="{FF2B5EF4-FFF2-40B4-BE49-F238E27FC236}">
                <a16:creationId xmlns:a16="http://schemas.microsoft.com/office/drawing/2014/main" id="{04F1450F-2F5D-4ACD-A4F1-61D252C1C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84" y="3587322"/>
            <a:ext cx="7330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结果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4B11BFF-CB64-46AD-8DA8-6F590D272922}"/>
              </a:ext>
            </a:extLst>
          </p:cNvPr>
          <p:cNvSpPr/>
          <p:nvPr/>
        </p:nvSpPr>
        <p:spPr>
          <a:xfrm>
            <a:off x="7939314" y="4862286"/>
            <a:ext cx="423274" cy="233589"/>
          </a:xfrm>
          <a:prstGeom prst="rect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0462DDE-9968-449F-AC25-A7A5AD79602F}"/>
              </a:ext>
            </a:extLst>
          </p:cNvPr>
          <p:cNvSpPr/>
          <p:nvPr/>
        </p:nvSpPr>
        <p:spPr>
          <a:xfrm>
            <a:off x="7939314" y="4702628"/>
            <a:ext cx="423274" cy="1596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445D9ED-F6A8-442D-BFD0-B2F94B4E9084}"/>
              </a:ext>
            </a:extLst>
          </p:cNvPr>
          <p:cNvSpPr txBox="1"/>
          <p:nvPr/>
        </p:nvSpPr>
        <p:spPr>
          <a:xfrm>
            <a:off x="8283475" y="485506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参与比较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BF29BD9-EB1E-48F4-A7F8-1E16C26FD302}"/>
              </a:ext>
            </a:extLst>
          </p:cNvPr>
          <p:cNvSpPr txBox="1"/>
          <p:nvPr/>
        </p:nvSpPr>
        <p:spPr>
          <a:xfrm>
            <a:off x="8283475" y="4651708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提出的算法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C278E19-EF3A-4440-8704-F8FBF2D74C4B}"/>
              </a:ext>
            </a:extLst>
          </p:cNvPr>
          <p:cNvSpPr txBox="1"/>
          <p:nvPr/>
        </p:nvSpPr>
        <p:spPr>
          <a:xfrm>
            <a:off x="8294549" y="4484785"/>
            <a:ext cx="8050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Audio-only</a:t>
            </a:r>
            <a:endParaRPr lang="zh-CN" altLang="en-US" sz="1050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9EB0EB7-B24D-47D1-9178-AF9C1A0BA12A}"/>
              </a:ext>
            </a:extLst>
          </p:cNvPr>
          <p:cNvSpPr/>
          <p:nvPr/>
        </p:nvSpPr>
        <p:spPr>
          <a:xfrm>
            <a:off x="1763486" y="4122057"/>
            <a:ext cx="2264228" cy="740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EE054B6-77C2-454D-87D1-4D102C7B5B57}"/>
              </a:ext>
            </a:extLst>
          </p:cNvPr>
          <p:cNvSpPr/>
          <p:nvPr/>
        </p:nvSpPr>
        <p:spPr>
          <a:xfrm>
            <a:off x="6470073" y="4066707"/>
            <a:ext cx="1157181" cy="740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479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7EEE80F-138B-4373-93B3-0EE609488586}"/>
              </a:ext>
            </a:extLst>
          </p:cNvPr>
          <p:cNvSpPr/>
          <p:nvPr/>
        </p:nvSpPr>
        <p:spPr>
          <a:xfrm>
            <a:off x="-240145" y="5770706"/>
            <a:ext cx="9698181" cy="1345999"/>
          </a:xfrm>
          <a:prstGeom prst="rect">
            <a:avLst/>
          </a:prstGeom>
          <a:solidFill>
            <a:schemeClr val="bg1"/>
          </a:solidFill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B7CC53-AE86-4920-B416-1CFD80325619}"/>
              </a:ext>
            </a:extLst>
          </p:cNvPr>
          <p:cNvSpPr/>
          <p:nvPr/>
        </p:nvSpPr>
        <p:spPr>
          <a:xfrm>
            <a:off x="473731" y="5874846"/>
            <a:ext cx="8550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Chenda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Li,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Yanmin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Qian, 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audio-visual speech separation with attention mechanism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ICASSP 2020</a:t>
            </a:r>
            <a:endParaRPr lang="zh-CN" altLang="zh-CN" b="1" dirty="0">
              <a:solidFill>
                <a:srgbClr val="0070C0"/>
              </a:solidFill>
              <a:latin typeface="Segoe UI" panose="020B0502040204020203" pitchFamily="34" charset="0"/>
              <a:ea typeface="等线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5A1CF0-73E9-4368-9BEF-EFDEC66F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91B75C-13D8-4344-A148-31075308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音视频语音分离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6DF8D-C9A5-44F9-A5AF-04D2ECE08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91" y="808643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C6DA23-FAE7-4388-8800-B4ACDE8B6CB0}"/>
              </a:ext>
            </a:extLst>
          </p:cNvPr>
          <p:cNvSpPr txBox="1"/>
          <p:nvPr/>
        </p:nvSpPr>
        <p:spPr>
          <a:xfrm>
            <a:off x="166473" y="816503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问题：如何充分利用视觉信息？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6AFC3C62-4071-42C5-9E98-4E61492FE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84" y="1207915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算法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A6ADCE-5F5A-4194-852E-46E822C532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2991"/>
            <a:ext cx="4572000" cy="37477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7C27C5-E6AF-41C8-9BD9-329D64460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21531"/>
            <a:ext cx="4106574" cy="3444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89BE7C-E04E-4AF5-9CC8-D4FC4997D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3500" y="1642991"/>
            <a:ext cx="4460427" cy="5446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725CD9-FF95-40CA-BE6D-2C0CBDBCA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752" y="2139779"/>
            <a:ext cx="1804216" cy="719659"/>
          </a:xfrm>
          <a:prstGeom prst="rect">
            <a:avLst/>
          </a:prstGeom>
        </p:spPr>
      </p:pic>
      <p:sp>
        <p:nvSpPr>
          <p:cNvPr id="19" name="右大括号 18">
            <a:extLst>
              <a:ext uri="{FF2B5EF4-FFF2-40B4-BE49-F238E27FC236}">
                <a16:creationId xmlns:a16="http://schemas.microsoft.com/office/drawing/2014/main" id="{AA02CAD8-8963-4676-BAD0-562AE66D242B}"/>
              </a:ext>
            </a:extLst>
          </p:cNvPr>
          <p:cNvSpPr/>
          <p:nvPr/>
        </p:nvSpPr>
        <p:spPr>
          <a:xfrm rot="5400000">
            <a:off x="1366991" y="4645858"/>
            <a:ext cx="166960" cy="1532511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C09B41D-9D43-40B0-9ACA-169EA386E672}"/>
              </a:ext>
            </a:extLst>
          </p:cNvPr>
          <p:cNvSpPr txBox="1"/>
          <p:nvPr/>
        </p:nvSpPr>
        <p:spPr>
          <a:xfrm>
            <a:off x="277922" y="544848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两个说话人的视觉信息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B9AE894-BC62-4128-A8E0-7737EE72799D}"/>
              </a:ext>
            </a:extLst>
          </p:cNvPr>
          <p:cNvSpPr txBox="1"/>
          <p:nvPr/>
        </p:nvSpPr>
        <p:spPr>
          <a:xfrm>
            <a:off x="3094366" y="53056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33CC"/>
                </a:solidFill>
              </a:rPr>
              <a:t>听觉信息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CAB6277-2BA2-4F22-8B14-3C56BAE30B1F}"/>
              </a:ext>
            </a:extLst>
          </p:cNvPr>
          <p:cNvSpPr/>
          <p:nvPr/>
        </p:nvSpPr>
        <p:spPr>
          <a:xfrm>
            <a:off x="6242461" y="2244634"/>
            <a:ext cx="397164" cy="600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086514D-DC27-4D42-97F3-6E312FF3A6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3773" y="3215761"/>
            <a:ext cx="4470154" cy="2232722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B1EF04B-E6A5-4B0F-BA11-07AA79D1B509}"/>
              </a:ext>
            </a:extLst>
          </p:cNvPr>
          <p:cNvSpPr/>
          <p:nvPr/>
        </p:nvSpPr>
        <p:spPr>
          <a:xfrm>
            <a:off x="6879517" y="4386370"/>
            <a:ext cx="971391" cy="1062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C8EBFA2-E068-4815-99EC-8796E38D7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6874" y="2817914"/>
            <a:ext cx="7330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结果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5E161CC-8197-4AB7-B1E1-098349B91728}"/>
              </a:ext>
            </a:extLst>
          </p:cNvPr>
          <p:cNvSpPr txBox="1"/>
          <p:nvPr/>
        </p:nvSpPr>
        <p:spPr>
          <a:xfrm>
            <a:off x="4504027" y="2365320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33CC"/>
                </a:solidFill>
              </a:rPr>
              <a:t>抽取的</a:t>
            </a:r>
            <a:r>
              <a:rPr lang="en-US" altLang="zh-CN" sz="1400" dirty="0">
                <a:solidFill>
                  <a:srgbClr val="0033CC"/>
                </a:solidFill>
              </a:rPr>
              <a:t>attention</a:t>
            </a:r>
            <a:r>
              <a:rPr lang="zh-CN" altLang="en-US" sz="1400" dirty="0">
                <a:solidFill>
                  <a:srgbClr val="0033CC"/>
                </a:solidFill>
              </a:rPr>
              <a:t>特征：</a:t>
            </a:r>
          </a:p>
        </p:txBody>
      </p:sp>
    </p:spTree>
    <p:extLst>
      <p:ext uri="{BB962C8B-B14F-4D97-AF65-F5344CB8AC3E}">
        <p14:creationId xmlns:p14="http://schemas.microsoft.com/office/powerpoint/2010/main" val="1722424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7EEE80F-138B-4373-93B3-0EE609488586}"/>
              </a:ext>
            </a:extLst>
          </p:cNvPr>
          <p:cNvSpPr/>
          <p:nvPr/>
        </p:nvSpPr>
        <p:spPr>
          <a:xfrm>
            <a:off x="-240145" y="5770706"/>
            <a:ext cx="9698181" cy="1345999"/>
          </a:xfrm>
          <a:prstGeom prst="rect">
            <a:avLst/>
          </a:prstGeom>
          <a:solidFill>
            <a:schemeClr val="bg1"/>
          </a:solidFill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B7CC53-AE86-4920-B416-1CFD80325619}"/>
              </a:ext>
            </a:extLst>
          </p:cNvPr>
          <p:cNvSpPr/>
          <p:nvPr/>
        </p:nvSpPr>
        <p:spPr>
          <a:xfrm>
            <a:off x="473731" y="5874846"/>
            <a:ext cx="8550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Yun Li, Zhang Liu,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Yueyue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Na,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Ziteng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Wang, Biao Tian,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Qiang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Fu, </a:t>
            </a:r>
            <a:r>
              <a:rPr lang="en-US" altLang="zh-CN" b="1" u="sng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A visual-pilot deep fusion for target speech separation in multi-talker noisy environment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ICASSP 2020</a:t>
            </a:r>
            <a:endParaRPr lang="zh-CN" altLang="zh-CN" b="1" dirty="0">
              <a:solidFill>
                <a:srgbClr val="0070C0"/>
              </a:solidFill>
              <a:latin typeface="Segoe UI" panose="020B0502040204020203" pitchFamily="34" charset="0"/>
              <a:ea typeface="等线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5A1CF0-73E9-4368-9BEF-EFDEC66F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91B75C-13D8-4344-A148-31075308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音视频语音分离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6DF8D-C9A5-44F9-A5AF-04D2ECE08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91" y="808643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C6DA23-FAE7-4388-8800-B4ACDE8B6CB0}"/>
              </a:ext>
            </a:extLst>
          </p:cNvPr>
          <p:cNvSpPr txBox="1"/>
          <p:nvPr/>
        </p:nvSpPr>
        <p:spPr>
          <a:xfrm>
            <a:off x="166473" y="816503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问题：如何充分利用视觉信息？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6AFC3C62-4071-42C5-9E98-4E61492FE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84" y="1207915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算法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2EE3175-3728-4BE5-8D37-F76B34C4CA96}"/>
              </a:ext>
            </a:extLst>
          </p:cNvPr>
          <p:cNvGrpSpPr/>
          <p:nvPr/>
        </p:nvGrpSpPr>
        <p:grpSpPr>
          <a:xfrm>
            <a:off x="-18469" y="1689115"/>
            <a:ext cx="5818909" cy="3257029"/>
            <a:chOff x="147783" y="1689115"/>
            <a:chExt cx="5818909" cy="325702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2271B46-3AC5-41CE-99E1-DD60A7315676}"/>
                </a:ext>
              </a:extLst>
            </p:cNvPr>
            <p:cNvGrpSpPr/>
            <p:nvPr/>
          </p:nvGrpSpPr>
          <p:grpSpPr>
            <a:xfrm>
              <a:off x="258618" y="1980401"/>
              <a:ext cx="5708074" cy="2965743"/>
              <a:chOff x="258617" y="1980401"/>
              <a:chExt cx="5963027" cy="3081952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73D4BC5E-55D6-4618-A472-DD9BB522AA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8617" y="1980401"/>
                <a:ext cx="5963027" cy="3042330"/>
              </a:xfrm>
              <a:prstGeom prst="rect">
                <a:avLst/>
              </a:prstGeom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9BDC25B-6819-430D-988F-1644923369B0}"/>
                  </a:ext>
                </a:extLst>
              </p:cNvPr>
              <p:cNvSpPr txBox="1"/>
              <p:nvPr/>
            </p:nvSpPr>
            <p:spPr>
              <a:xfrm>
                <a:off x="1854290" y="2822534"/>
                <a:ext cx="492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LA</a:t>
                </a:r>
                <a:endParaRPr lang="zh-CN" altLang="en-US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9B91203-D875-4B4D-A8A2-4859083D5E6D}"/>
                  </a:ext>
                </a:extLst>
              </p:cNvPr>
              <p:cNvSpPr txBox="1"/>
              <p:nvPr/>
            </p:nvSpPr>
            <p:spPr>
              <a:xfrm>
                <a:off x="5276363" y="2822534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OA</a:t>
                </a:r>
                <a:endParaRPr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08085B7-EEC3-4D7F-ACF9-A4BD421FC55F}"/>
                  </a:ext>
                </a:extLst>
              </p:cNvPr>
              <p:cNvSpPr txBox="1"/>
              <p:nvPr/>
            </p:nvSpPr>
            <p:spPr>
              <a:xfrm>
                <a:off x="1854290" y="4678549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LOA</a:t>
                </a:r>
                <a:endParaRPr lang="zh-CN" altLang="en-US" dirty="0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A4F651F-BC4A-4F43-BE3F-C90B7E808BE7}"/>
                  </a:ext>
                </a:extLst>
              </p:cNvPr>
              <p:cNvSpPr txBox="1"/>
              <p:nvPr/>
            </p:nvSpPr>
            <p:spPr>
              <a:xfrm>
                <a:off x="5205830" y="4678549"/>
                <a:ext cx="1015814" cy="3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BS</a:t>
                </a:r>
                <a:endParaRPr lang="zh-CN" altLang="en-US" dirty="0"/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1F123E-9BC4-4F3D-9E5D-8B239047B0C5}"/>
                </a:ext>
              </a:extLst>
            </p:cNvPr>
            <p:cNvSpPr txBox="1"/>
            <p:nvPr/>
          </p:nvSpPr>
          <p:spPr>
            <a:xfrm>
              <a:off x="150565" y="182392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33CC"/>
                  </a:solidFill>
                </a:rPr>
                <a:t>唇动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961EF8A-9D0E-4AF6-81A5-D6F27BDBAC6B}"/>
                </a:ext>
              </a:extLst>
            </p:cNvPr>
            <p:cNvSpPr txBox="1"/>
            <p:nvPr/>
          </p:nvSpPr>
          <p:spPr>
            <a:xfrm>
              <a:off x="147783" y="272856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33CC"/>
                  </a:solidFill>
                </a:rPr>
                <a:t>听觉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22633C4-A159-42C3-90E5-46213FF85568}"/>
                </a:ext>
              </a:extLst>
            </p:cNvPr>
            <p:cNvSpPr txBox="1"/>
            <p:nvPr/>
          </p:nvSpPr>
          <p:spPr>
            <a:xfrm>
              <a:off x="2701813" y="168911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33CC"/>
                  </a:solidFill>
                </a:rPr>
                <a:t>部分面部特征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75FAD19B-7F98-463E-BA32-E9A2E1D3F0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3567" y="2098401"/>
            <a:ext cx="3285584" cy="105146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46F3BD2-8039-4BE3-8EAE-20D9CB4CAAF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0432" y="3837418"/>
            <a:ext cx="2992745" cy="1187250"/>
          </a:xfrm>
          <a:prstGeom prst="rect">
            <a:avLst/>
          </a:prstGeom>
        </p:spPr>
      </p:pic>
      <p:sp>
        <p:nvSpPr>
          <p:cNvPr id="32" name="Rectangle 4">
            <a:extLst>
              <a:ext uri="{FF2B5EF4-FFF2-40B4-BE49-F238E27FC236}">
                <a16:creationId xmlns:a16="http://schemas.microsoft.com/office/drawing/2014/main" id="{0C422890-E90C-42A9-914D-FA548A2AC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0354" y="1203312"/>
            <a:ext cx="7330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结果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A95211E-A524-412E-A2D1-EB07877E59EF}"/>
              </a:ext>
            </a:extLst>
          </p:cNvPr>
          <p:cNvSpPr/>
          <p:nvPr/>
        </p:nvSpPr>
        <p:spPr>
          <a:xfrm>
            <a:off x="37884" y="3260436"/>
            <a:ext cx="4067337" cy="180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ECBB8DE-153A-4BD9-BBE7-DB30DBA83FBB}"/>
              </a:ext>
            </a:extLst>
          </p:cNvPr>
          <p:cNvSpPr/>
          <p:nvPr/>
        </p:nvSpPr>
        <p:spPr>
          <a:xfrm>
            <a:off x="5883567" y="2790780"/>
            <a:ext cx="3251933" cy="162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4BF05FB-BAF8-4BCA-911D-877640BBB6FB}"/>
              </a:ext>
            </a:extLst>
          </p:cNvPr>
          <p:cNvSpPr/>
          <p:nvPr/>
        </p:nvSpPr>
        <p:spPr>
          <a:xfrm>
            <a:off x="5830837" y="4264946"/>
            <a:ext cx="3251933" cy="162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3116686-EFA4-4E15-927E-7C7A6C148E22}"/>
              </a:ext>
            </a:extLst>
          </p:cNvPr>
          <p:cNvSpPr txBox="1"/>
          <p:nvPr/>
        </p:nvSpPr>
        <p:spPr>
          <a:xfrm>
            <a:off x="7228114" y="174905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表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E403C82-4A48-4A33-A23A-4A8F7223CEEB}"/>
              </a:ext>
            </a:extLst>
          </p:cNvPr>
          <p:cNvSpPr txBox="1"/>
          <p:nvPr/>
        </p:nvSpPr>
        <p:spPr>
          <a:xfrm>
            <a:off x="7191345" y="351888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表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5557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7EEE80F-138B-4373-93B3-0EE609488586}"/>
              </a:ext>
            </a:extLst>
          </p:cNvPr>
          <p:cNvSpPr/>
          <p:nvPr/>
        </p:nvSpPr>
        <p:spPr>
          <a:xfrm>
            <a:off x="-240145" y="5747399"/>
            <a:ext cx="9698181" cy="1345999"/>
          </a:xfrm>
          <a:prstGeom prst="rect">
            <a:avLst/>
          </a:prstGeom>
          <a:solidFill>
            <a:schemeClr val="bg1"/>
          </a:solidFill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B7CC53-AE86-4920-B416-1CFD80325619}"/>
              </a:ext>
            </a:extLst>
          </p:cNvPr>
          <p:cNvSpPr/>
          <p:nvPr/>
        </p:nvSpPr>
        <p:spPr>
          <a:xfrm>
            <a:off x="473731" y="5791086"/>
            <a:ext cx="8550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Joseph Roth,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Sourish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Chaudhuri,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Ondrej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Klejch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Radhika Marvin, Andrew Gallagher,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Liat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Kaver,Sharadh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Ramaswamy, et al., </a:t>
            </a:r>
            <a:r>
              <a:rPr lang="en-US" altLang="zh-CN" b="1" u="sng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AVA active speaker: an audio-visual dataset for active speaker detection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ICASSP 2020</a:t>
            </a:r>
            <a:endParaRPr lang="zh-CN" altLang="zh-CN" b="1" dirty="0">
              <a:solidFill>
                <a:srgbClr val="0070C0"/>
              </a:solidFill>
              <a:latin typeface="Segoe UI" panose="020B0502040204020203" pitchFamily="34" charset="0"/>
              <a:ea typeface="等线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5A1CF0-73E9-4368-9BEF-EFDEC66F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091B75C-13D8-4344-A148-31075308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音视频数据集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6DF8D-C9A5-44F9-A5AF-04D2ECE08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91" y="808643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C6DA23-FAE7-4388-8800-B4ACDE8B6CB0}"/>
              </a:ext>
            </a:extLst>
          </p:cNvPr>
          <p:cNvSpPr txBox="1"/>
          <p:nvPr/>
        </p:nvSpPr>
        <p:spPr>
          <a:xfrm>
            <a:off x="166473" y="816503"/>
            <a:ext cx="7035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问题：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）没有音频的视频受到唇动等的干扰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	    2</a:t>
            </a:r>
            <a:r>
              <a:rPr lang="zh-CN" altLang="en-US" b="1" dirty="0">
                <a:solidFill>
                  <a:srgbClr val="FF0000"/>
                </a:solidFill>
              </a:rPr>
              <a:t>）没有视频的音频难以确定说话人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	    3</a:t>
            </a:r>
            <a:r>
              <a:rPr lang="zh-CN" altLang="en-US" b="1" dirty="0">
                <a:solidFill>
                  <a:srgbClr val="FF0000"/>
                </a:solidFill>
              </a:rPr>
              <a:t>）网络视频等场景复杂，现有数据集难以满足算法开发需求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6AFC3C62-4071-42C5-9E98-4E61492FE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473" y="1844808"/>
            <a:ext cx="39659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dirty="0"/>
              <a:t>AVA-</a:t>
            </a:r>
            <a:r>
              <a:rPr lang="en-US" altLang="zh-CN" dirty="0" err="1"/>
              <a:t>ActiveSpeaker</a:t>
            </a:r>
            <a:r>
              <a:rPr lang="en-US" altLang="zh-CN" dirty="0"/>
              <a:t> </a:t>
            </a:r>
            <a:r>
              <a:rPr lang="zh-CN" altLang="en-US" dirty="0"/>
              <a:t>说话人检测数据集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7FEFC5-0242-462C-8466-0D019162FE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6402" y="2272249"/>
            <a:ext cx="3879098" cy="31684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B7E862-752C-415E-A3B0-74BD9B9FA8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89" y="3131563"/>
            <a:ext cx="5008211" cy="188741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F82F6DC-EC82-4458-AA60-6FAF97C4CED6}"/>
              </a:ext>
            </a:extLst>
          </p:cNvPr>
          <p:cNvSpPr/>
          <p:nvPr/>
        </p:nvSpPr>
        <p:spPr>
          <a:xfrm>
            <a:off x="175491" y="236256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365</a:t>
            </a:r>
            <a:r>
              <a:rPr lang="zh-CN" altLang="en-US" dirty="0"/>
              <a:t>万帧人工标注的数据</a:t>
            </a:r>
            <a:endParaRPr lang="en-US" altLang="zh-CN" dirty="0"/>
          </a:p>
          <a:p>
            <a:r>
              <a:rPr lang="en-US" altLang="zh-CN" dirty="0"/>
              <a:t>38.5</a:t>
            </a:r>
            <a:r>
              <a:rPr lang="zh-CN" altLang="en-US" dirty="0"/>
              <a:t>小时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8295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126581" y="935039"/>
            <a:ext cx="7195128" cy="55483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33CC"/>
                </a:solidFill>
                <a:latin typeface="+mj-lt"/>
                <a:ea typeface="黑体" panose="02010609060101010101" pitchFamily="49" charset="-122"/>
              </a:rPr>
              <a:t>Call for papers: </a:t>
            </a:r>
            <a:r>
              <a:rPr lang="en-US" altLang="zh-CN" sz="2400" dirty="0">
                <a:solidFill>
                  <a:srgbClr val="0033CC"/>
                </a:solidFill>
                <a:latin typeface="+mj-lt"/>
                <a:ea typeface="黑体" panose="02010609060101010101" pitchFamily="49" charset="-122"/>
              </a:rPr>
              <a:t>Neural Networks (Elsevier)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+mj-lt"/>
              </a:rPr>
              <a:t>Special issue on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>
                <a:latin typeface="+mj-lt"/>
              </a:rPr>
              <a:t>    </a:t>
            </a:r>
            <a:r>
              <a:rPr lang="en-US" altLang="zh-CN" sz="2000" dirty="0">
                <a:latin typeface="+mj-lt"/>
              </a:rPr>
              <a:t>Advances in Deep Learning Based Speech Processing </a:t>
            </a:r>
            <a:r>
              <a:rPr lang="en-US" altLang="zh-CN" sz="2000" dirty="0">
                <a:hlinkClick r:id="rId3"/>
              </a:rPr>
              <a:t>https://www.journals.elsevier.com/neural-networks/call-for-papers/advances-in-deep-learning</a:t>
            </a:r>
            <a:endParaRPr lang="en-US" altLang="zh-CN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+mj-lt"/>
              </a:rPr>
              <a:t>Deadline: </a:t>
            </a:r>
            <a:r>
              <a:rPr lang="en-US" altLang="zh-CN" sz="2000" dirty="0">
                <a:solidFill>
                  <a:srgbClr val="FF0000"/>
                </a:solidFill>
                <a:latin typeface="+mj-lt"/>
              </a:rPr>
              <a:t>June 30, 2020 (possibly extended)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+mj-lt"/>
              </a:rPr>
              <a:t>Guest editors:</a:t>
            </a:r>
          </a:p>
          <a:p>
            <a:pPr marL="0" indent="0" fontAlgn="base">
              <a:buNone/>
            </a:pPr>
            <a:r>
              <a:rPr lang="en-US" altLang="zh-CN" sz="2000" dirty="0">
                <a:latin typeface="+mj-lt"/>
              </a:rPr>
              <a:t>    Xiao-Lei Zhang, Lei </a:t>
            </a:r>
            <a:r>
              <a:rPr lang="en-US" altLang="zh-CN" sz="2000" dirty="0" err="1">
                <a:latin typeface="+mj-lt"/>
              </a:rPr>
              <a:t>Xie</a:t>
            </a:r>
            <a:r>
              <a:rPr lang="en-US" altLang="zh-CN" sz="2000" dirty="0">
                <a:latin typeface="+mj-lt"/>
              </a:rPr>
              <a:t>, Eric </a:t>
            </a:r>
            <a:r>
              <a:rPr lang="en-US" altLang="zh-CN" sz="2000" dirty="0" err="1">
                <a:latin typeface="+mj-lt"/>
              </a:rPr>
              <a:t>Fosler</a:t>
            </a:r>
            <a:r>
              <a:rPr lang="en-US" altLang="zh-CN" sz="2000" dirty="0">
                <a:latin typeface="+mj-lt"/>
              </a:rPr>
              <a:t>-Lussier, Emmanuel Vincent</a:t>
            </a:r>
          </a:p>
          <a:p>
            <a:pPr fontAlgn="base"/>
            <a:endParaRPr lang="en-US" altLang="zh-CN" sz="24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j-lt"/>
              </a:rPr>
              <a:t>无需等待</a:t>
            </a:r>
            <a:r>
              <a:rPr lang="en-US" altLang="zh-CN" sz="2400" dirty="0">
                <a:latin typeface="+mj-lt"/>
              </a:rPr>
              <a:t>deadline</a:t>
            </a:r>
            <a:r>
              <a:rPr lang="zh-CN" altLang="en-US" sz="2400" dirty="0">
                <a:latin typeface="+mj-lt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+mj-lt"/>
              </a:rPr>
              <a:t>即来即审即刊发</a:t>
            </a:r>
            <a:endParaRPr lang="en-US" altLang="zh-CN" sz="2400" dirty="0">
              <a:solidFill>
                <a:srgbClr val="FF0000"/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3200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B149D2-EBF9-477B-BA72-DB80F52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56AD91-5CA0-4A28-9937-7D0ECD13BA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1709" y="1454725"/>
            <a:ext cx="1570182" cy="204123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658BA0B-F4AB-44C0-BC11-E0B4341DF3C1}"/>
              </a:ext>
            </a:extLst>
          </p:cNvPr>
          <p:cNvSpPr/>
          <p:nvPr/>
        </p:nvSpPr>
        <p:spPr>
          <a:xfrm>
            <a:off x="7078100" y="3537146"/>
            <a:ext cx="21616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505050"/>
                </a:solidFill>
                <a:latin typeface="NexusSans"/>
              </a:rPr>
              <a:t> </a:t>
            </a:r>
            <a:r>
              <a:rPr lang="en-US" altLang="zh-CN" b="1" dirty="0">
                <a:solidFill>
                  <a:srgbClr val="505050"/>
                </a:solidFill>
                <a:latin typeface="NexusSans"/>
              </a:rPr>
              <a:t>Impact factor: 5.785</a:t>
            </a:r>
          </a:p>
          <a:p>
            <a:pPr algn="ctr"/>
            <a:r>
              <a:rPr lang="en-US" altLang="zh-CN" b="1" dirty="0">
                <a:solidFill>
                  <a:srgbClr val="505050"/>
                </a:solidFill>
                <a:latin typeface="NexusSans"/>
              </a:rPr>
              <a:t> JCR Q1</a:t>
            </a:r>
          </a:p>
          <a:p>
            <a:pPr algn="ctr"/>
            <a:r>
              <a:rPr lang="en-US" altLang="zh-CN" b="1" dirty="0">
                <a:solidFill>
                  <a:srgbClr val="505050"/>
                </a:solidFill>
                <a:latin typeface="NexusSans"/>
              </a:rPr>
              <a:t> CCF B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66879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048582">
            <a:extLst>
              <a:ext uri="{FF2B5EF4-FFF2-40B4-BE49-F238E27FC236}">
                <a16:creationId xmlns:a16="http://schemas.microsoft.com/office/drawing/2014/main" id="{33360DDB-31DC-434E-869E-FED4DDB86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6" y="188913"/>
            <a:ext cx="8840788" cy="49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lvl="0" defTabSz="91440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500" b="1" dirty="0">
                <a:solidFill>
                  <a:srgbClr val="000066"/>
                </a:solidFill>
                <a:latin typeface="隶书" pitchFamily="49" charset="-122"/>
                <a:ea typeface="隶书" pitchFamily="49" charset="-122"/>
              </a:rPr>
              <a:t>CCF-</a:t>
            </a:r>
            <a:r>
              <a:rPr lang="zh-CN" altLang="en-US" sz="2500" b="1" dirty="0">
                <a:solidFill>
                  <a:srgbClr val="000066"/>
                </a:solidFill>
                <a:latin typeface="隶书" pitchFamily="49" charset="-122"/>
                <a:ea typeface="隶书" pitchFamily="49" charset="-122"/>
              </a:rPr>
              <a:t>语音对话与听觉专业组线上讨论会</a:t>
            </a:r>
          </a:p>
        </p:txBody>
      </p:sp>
      <p:grpSp>
        <p:nvGrpSpPr>
          <p:cNvPr id="21" name="组合 24">
            <a:extLst>
              <a:ext uri="{FF2B5EF4-FFF2-40B4-BE49-F238E27FC236}">
                <a16:creationId xmlns:a16="http://schemas.microsoft.com/office/drawing/2014/main" id="{C8780149-FF98-46CA-A22B-3FDFA3758D8F}"/>
              </a:ext>
            </a:extLst>
          </p:cNvPr>
          <p:cNvGrpSpPr>
            <a:grpSpLocks/>
          </p:cNvGrpSpPr>
          <p:nvPr/>
        </p:nvGrpSpPr>
        <p:grpSpPr bwMode="auto">
          <a:xfrm>
            <a:off x="-46038" y="817563"/>
            <a:ext cx="9234488" cy="163512"/>
            <a:chOff x="-19" y="515"/>
            <a:chExt cx="5817" cy="103"/>
          </a:xfrm>
        </p:grpSpPr>
        <p:pic>
          <p:nvPicPr>
            <p:cNvPr id="22" name="图片 2097152">
              <a:extLst>
                <a:ext uri="{FF2B5EF4-FFF2-40B4-BE49-F238E27FC236}">
                  <a16:creationId xmlns:a16="http://schemas.microsoft.com/office/drawing/2014/main" id="{32FEF833-F1B0-410F-89FF-DE9AD66386BF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" y="515"/>
              <a:ext cx="5817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1048587">
              <a:extLst>
                <a:ext uri="{FF2B5EF4-FFF2-40B4-BE49-F238E27FC236}">
                  <a16:creationId xmlns:a16="http://schemas.microsoft.com/office/drawing/2014/main" id="{CAA831DC-A8EB-45F5-BCE5-5DD62E779E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" y="540"/>
              <a:ext cx="5738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25" name="矩形 1048580">
            <a:extLst>
              <a:ext uri="{FF2B5EF4-FFF2-40B4-BE49-F238E27FC236}">
                <a16:creationId xmlns:a16="http://schemas.microsoft.com/office/drawing/2014/main" id="{47EC3031-AF54-42DA-AA9C-9B757DFDDF9E}"/>
              </a:ext>
            </a:extLst>
          </p:cNvPr>
          <p:cNvSpPr/>
          <p:nvPr/>
        </p:nvSpPr>
        <p:spPr>
          <a:xfrm>
            <a:off x="15876" y="1976224"/>
            <a:ext cx="9128125" cy="1334277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1pPr>
            <a:lvl2pPr marL="4572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2pPr>
            <a:lvl3pPr marL="9144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3pPr>
            <a:lvl4pPr marL="13716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4pPr>
            <a:lvl5pPr marL="18288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5pPr>
          </a:lstStyle>
          <a:p>
            <a:pPr lvl="0" algn="ctr" defTabSz="914400">
              <a:lnSpc>
                <a:spcPct val="120000"/>
              </a:lnSpc>
              <a:defRPr/>
            </a:pPr>
            <a:r>
              <a:rPr lang="zh-CN" altLang="en-US" sz="36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谢谢</a:t>
            </a:r>
            <a:endParaRPr lang="en-US" altLang="zh-CN" sz="3600" b="1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lvl="0" algn="ctr" defTabSz="914400">
              <a:lnSpc>
                <a:spcPct val="120000"/>
              </a:lnSpc>
              <a:defRPr/>
            </a:pPr>
            <a:r>
              <a:rPr lang="en-US" altLang="zh-CN" sz="36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Thanks</a:t>
            </a:r>
            <a:endParaRPr lang="en-US" altLang="zh-CN" sz="2400" b="1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文本框 1027">
            <a:extLst>
              <a:ext uri="{FF2B5EF4-FFF2-40B4-BE49-F238E27FC236}">
                <a16:creationId xmlns:a16="http://schemas.microsoft.com/office/drawing/2014/main" id="{AC79CDC0-221F-4900-94EC-A759DF159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3535" y="4201420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张晓雷</a:t>
            </a:r>
          </a:p>
        </p:txBody>
      </p:sp>
      <p:grpSp>
        <p:nvGrpSpPr>
          <p:cNvPr id="33" name="组合 24">
            <a:extLst>
              <a:ext uri="{FF2B5EF4-FFF2-40B4-BE49-F238E27FC236}">
                <a16:creationId xmlns:a16="http://schemas.microsoft.com/office/drawing/2014/main" id="{92504736-DD40-4D84-8423-A93F77939163}"/>
              </a:ext>
            </a:extLst>
          </p:cNvPr>
          <p:cNvGrpSpPr>
            <a:grpSpLocks/>
          </p:cNvGrpSpPr>
          <p:nvPr/>
        </p:nvGrpSpPr>
        <p:grpSpPr bwMode="auto">
          <a:xfrm>
            <a:off x="-46038" y="6280984"/>
            <a:ext cx="9234488" cy="163512"/>
            <a:chOff x="-19" y="515"/>
            <a:chExt cx="5817" cy="103"/>
          </a:xfrm>
        </p:grpSpPr>
        <p:pic>
          <p:nvPicPr>
            <p:cNvPr id="34" name="图片 2097152">
              <a:extLst>
                <a:ext uri="{FF2B5EF4-FFF2-40B4-BE49-F238E27FC236}">
                  <a16:creationId xmlns:a16="http://schemas.microsoft.com/office/drawing/2014/main" id="{2DAB4B0A-D821-4931-9739-30685000BC45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" y="515"/>
              <a:ext cx="5817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Box 1048587">
              <a:extLst>
                <a:ext uri="{FF2B5EF4-FFF2-40B4-BE49-F238E27FC236}">
                  <a16:creationId xmlns:a16="http://schemas.microsoft.com/office/drawing/2014/main" id="{BC6B9494-AED8-4E28-9EB2-C3A08EBE6B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" y="540"/>
              <a:ext cx="5738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779938" y="4961015"/>
            <a:ext cx="3600000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1pPr>
            <a:lvl2pPr marL="4572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2pPr>
            <a:lvl3pPr marL="9144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3pPr>
            <a:lvl4pPr marL="13716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4pPr>
            <a:lvl5pPr marL="18288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5pPr>
          </a:lstStyle>
          <a:p>
            <a:pPr marL="0" marR="0" lvl="0" indent="0" algn="ctr" defTabSz="914400" rtl="0" eaLnBrk="1" fontAlgn="t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charset="0"/>
              </a:rPr>
              <a:t>西北工业大学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Arial" charset="0"/>
            </a:endParaRPr>
          </a:p>
          <a:p>
            <a:pPr marL="0" marR="0" lvl="0" indent="0" algn="ctr" defTabSz="914400" rtl="0" eaLnBrk="1" fontAlgn="t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Arial" charset="0"/>
            </a:endParaRPr>
          </a:p>
          <a:p>
            <a:pPr marL="0" marR="0" lvl="0" indent="0" algn="ctr" defTabSz="914400" rtl="0" eaLnBrk="1" fontAlgn="t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zh-CN" sz="2000" kern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2020</a:t>
            </a:r>
            <a:r>
              <a:rPr lang="zh-CN" altLang="en-US" sz="2000" kern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kern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000" kern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sz="2000" kern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</a:t>
            </a:r>
            <a:r>
              <a:rPr lang="zh-CN" altLang="en-US" sz="2000" kern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Arial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936DD1-E13E-475D-96E3-20481B44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40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983673" y="1464830"/>
            <a:ext cx="8229600" cy="554831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一、声学信号处理概览</a:t>
            </a:r>
            <a:endParaRPr lang="en-US" altLang="zh-CN" sz="32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二、泛化问题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三、实时性问题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四、远场问题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五、多模态问题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B149D2-EBF9-477B-BA72-DB80F52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46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B149D2-EBF9-477B-BA72-DB80F52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A7CB50B1-844F-471C-B6F3-AE3B08712B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3253433"/>
              </p:ext>
            </p:extLst>
          </p:nvPr>
        </p:nvGraphicFramePr>
        <p:xfrm>
          <a:off x="-775855" y="1397000"/>
          <a:ext cx="7121236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F75F149C-5B7C-41BA-8D75-3CBF8CBFCE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2211192"/>
              </p:ext>
            </p:extLst>
          </p:nvPr>
        </p:nvGraphicFramePr>
        <p:xfrm>
          <a:off x="5403274" y="623460"/>
          <a:ext cx="3833090" cy="2212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428098DD-904E-43CB-9CB9-8E46323DB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557330"/>
              </p:ext>
            </p:extLst>
          </p:nvPr>
        </p:nvGraphicFramePr>
        <p:xfrm>
          <a:off x="5403274" y="2676243"/>
          <a:ext cx="3833090" cy="2212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C6622C05-DD91-4649-9345-B81B7925F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175931"/>
              </p:ext>
            </p:extLst>
          </p:nvPr>
        </p:nvGraphicFramePr>
        <p:xfrm>
          <a:off x="5440956" y="4712868"/>
          <a:ext cx="3833090" cy="2212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12279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B149D2-EBF9-477B-BA72-DB80F52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901D6735-9248-4D8F-8F6B-98C158BDF8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2096124"/>
              </p:ext>
            </p:extLst>
          </p:nvPr>
        </p:nvGraphicFramePr>
        <p:xfrm>
          <a:off x="161924" y="1267689"/>
          <a:ext cx="8982075" cy="5086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914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983673" y="1464830"/>
            <a:ext cx="8229600" cy="554831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一、声学信号处理概览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二、泛化问题</a:t>
            </a:r>
            <a:endParaRPr lang="en-US" altLang="zh-CN" sz="32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三、实时性问题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四、远场问题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五、多模态问题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B149D2-EBF9-477B-BA72-DB80F52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232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EB79A41-7963-4CBD-AC5E-6272E89E7B39}"/>
              </a:ext>
            </a:extLst>
          </p:cNvPr>
          <p:cNvSpPr/>
          <p:nvPr/>
        </p:nvSpPr>
        <p:spPr>
          <a:xfrm>
            <a:off x="-240145" y="5770706"/>
            <a:ext cx="9698181" cy="1345999"/>
          </a:xfrm>
          <a:prstGeom prst="rect">
            <a:avLst/>
          </a:prstGeom>
          <a:solidFill>
            <a:schemeClr val="bg1"/>
          </a:solidFill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CE6E22-5A8E-48F0-96EA-81DE4B8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A4BE48A-D84B-4307-A611-443CBA6A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多条件训练</a:t>
            </a:r>
          </a:p>
        </p:txBody>
      </p:sp>
      <p:pic>
        <p:nvPicPr>
          <p:cNvPr id="31746" name="图片 11">
            <a:extLst>
              <a:ext uri="{FF2B5EF4-FFF2-40B4-BE49-F238E27FC236}">
                <a16:creationId xmlns:a16="http://schemas.microsoft.com/office/drawing/2014/main" id="{F3343034-7A55-4AC5-9949-EDA7647CD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0146" y="1449396"/>
            <a:ext cx="4440712" cy="221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BFE912-752E-457A-B4C5-A6877D976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07" y="4659823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算法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888D06-9264-46C6-9F42-8395F37B0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146" y="779549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7C575D-BCDC-41E1-AA6A-E6E8E4F3FC59}"/>
              </a:ext>
            </a:extLst>
          </p:cNvPr>
          <p:cNvSpPr/>
          <p:nvPr/>
        </p:nvSpPr>
        <p:spPr>
          <a:xfrm>
            <a:off x="473731" y="5941916"/>
            <a:ext cx="8412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Ke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Tan and </a:t>
            </a:r>
            <a:r>
              <a:rPr lang="en-US" altLang="zh-CN" b="1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DeLiang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Wang, </a:t>
            </a:r>
            <a:r>
              <a:rPr lang="zh-CN" altLang="zh-CN" b="1" u="sng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Improving robustness of deep learning based monaural speech enhancement against processing artifacts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ICASSP 2020</a:t>
            </a:r>
            <a:endParaRPr lang="zh-CN" altLang="zh-CN" sz="800" dirty="0">
              <a:solidFill>
                <a:srgbClr val="0070C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9321B6-A34F-4496-ABD8-8AC4649FADBB}"/>
              </a:ext>
            </a:extLst>
          </p:cNvPr>
          <p:cNvSpPr txBox="1"/>
          <p:nvPr/>
        </p:nvSpPr>
        <p:spPr>
          <a:xfrm>
            <a:off x="166473" y="816503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问题：语音通信的二次增强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843A69-B269-4B2A-A270-9E1E2B0B258E}"/>
              </a:ext>
            </a:extLst>
          </p:cNvPr>
          <p:cNvSpPr txBox="1"/>
          <p:nvPr/>
        </p:nvSpPr>
        <p:spPr>
          <a:xfrm>
            <a:off x="1906504" y="3648309"/>
            <a:ext cx="110799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再次增强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2EDBCF7-076C-4A95-BB54-D756A8535594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2373086" y="3323771"/>
            <a:ext cx="87416" cy="3245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A68EF2AD-0C10-44F7-8EA6-8A4442EC3C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3262" y="1208002"/>
            <a:ext cx="3505417" cy="23088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4D3FD8B-17F2-4FEA-9B93-C2FB06468A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7600" y="3582972"/>
            <a:ext cx="4056742" cy="2120684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F9D2DDBF-08BF-47E9-A292-925591B7F729}"/>
              </a:ext>
            </a:extLst>
          </p:cNvPr>
          <p:cNvSpPr/>
          <p:nvPr/>
        </p:nvSpPr>
        <p:spPr>
          <a:xfrm>
            <a:off x="818738" y="4193116"/>
            <a:ext cx="3753262" cy="147904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F870282-9982-4988-B43C-E27F679C0EE4}"/>
              </a:ext>
            </a:extLst>
          </p:cNvPr>
          <p:cNvSpPr txBox="1"/>
          <p:nvPr/>
        </p:nvSpPr>
        <p:spPr>
          <a:xfrm>
            <a:off x="1906504" y="4278884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Unprocessed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462B6AF-9F72-4858-9106-39AA588B1F53}"/>
              </a:ext>
            </a:extLst>
          </p:cNvPr>
          <p:cNvSpPr txBox="1"/>
          <p:nvPr/>
        </p:nvSpPr>
        <p:spPr>
          <a:xfrm>
            <a:off x="1364689" y="4668998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Conventional enhancers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DDF5727-E94B-47C0-9395-692F031D3D00}"/>
              </a:ext>
            </a:extLst>
          </p:cNvPr>
          <p:cNvSpPr txBox="1"/>
          <p:nvPr/>
        </p:nvSpPr>
        <p:spPr>
          <a:xfrm>
            <a:off x="1583003" y="5070454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DNN-based enhancers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3E1720F1-7003-464F-9B66-4D75E9E53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730" y="1140701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结果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FFFB0DD-A2D3-40B6-AD9D-F3A110684D77}"/>
              </a:ext>
            </a:extLst>
          </p:cNvPr>
          <p:cNvSpPr/>
          <p:nvPr/>
        </p:nvSpPr>
        <p:spPr>
          <a:xfrm>
            <a:off x="5253038" y="2362200"/>
            <a:ext cx="3505417" cy="3237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28A6C8F-C780-44CD-BEAC-45C03A5C257E}"/>
              </a:ext>
            </a:extLst>
          </p:cNvPr>
          <p:cNvSpPr txBox="1"/>
          <p:nvPr/>
        </p:nvSpPr>
        <p:spPr>
          <a:xfrm>
            <a:off x="415636" y="13436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33CC"/>
                </a:solidFill>
              </a:rPr>
              <a:t>远端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B64045B-16A2-49A0-9849-70507A890251}"/>
              </a:ext>
            </a:extLst>
          </p:cNvPr>
          <p:cNvSpPr txBox="1"/>
          <p:nvPr/>
        </p:nvSpPr>
        <p:spPr>
          <a:xfrm>
            <a:off x="397569" y="26845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33CC"/>
                </a:solidFill>
              </a:rPr>
              <a:t>近端</a:t>
            </a:r>
          </a:p>
        </p:txBody>
      </p:sp>
    </p:spTree>
    <p:extLst>
      <p:ext uri="{BB962C8B-B14F-4D97-AF65-F5344CB8AC3E}">
        <p14:creationId xmlns:p14="http://schemas.microsoft.com/office/powerpoint/2010/main" val="2679129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4AB6A371-3453-4CE6-B732-5AEE8BDD038C}"/>
              </a:ext>
            </a:extLst>
          </p:cNvPr>
          <p:cNvSpPr/>
          <p:nvPr/>
        </p:nvSpPr>
        <p:spPr>
          <a:xfrm>
            <a:off x="-240145" y="5770706"/>
            <a:ext cx="9698181" cy="1345999"/>
          </a:xfrm>
          <a:prstGeom prst="rect">
            <a:avLst/>
          </a:prstGeom>
          <a:solidFill>
            <a:schemeClr val="bg1"/>
          </a:solidFill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CE6E22-5A8E-48F0-96EA-81DE4B8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A4BE48A-D84B-4307-A611-443CBA6A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噪声环境自适应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888D06-9264-46C6-9F42-8395F37B0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146" y="779549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7C575D-BCDC-41E1-AA6A-E6E8E4F3FC59}"/>
              </a:ext>
            </a:extLst>
          </p:cNvPr>
          <p:cNvSpPr/>
          <p:nvPr/>
        </p:nvSpPr>
        <p:spPr>
          <a:xfrm>
            <a:off x="473731" y="5881850"/>
            <a:ext cx="84123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Sicheng Wang, Wei Li, Sabato Marco Siniscalchi, Chin-Hui Lee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cross-task transfer learning approach to adapting deep speech enhancement models to unseen background noise using paired senone classifiers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ICASSP 2020</a:t>
            </a:r>
            <a:endParaRPr lang="zh-CN" altLang="zh-CN" sz="800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FBF401-DC44-49D4-A7B4-FB9D25A05A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473" y="1640717"/>
            <a:ext cx="5355009" cy="394789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700CA2A-7B78-4F87-8633-2194D5690F68}"/>
              </a:ext>
            </a:extLst>
          </p:cNvPr>
          <p:cNvSpPr txBox="1"/>
          <p:nvPr/>
        </p:nvSpPr>
        <p:spPr>
          <a:xfrm>
            <a:off x="166473" y="816503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问题：未知的噪声场景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BB1BF0-2315-4241-B1D2-1A6EE19FE5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8672" y="1572090"/>
            <a:ext cx="3298855" cy="4013504"/>
          </a:xfrm>
          <a:prstGeom prst="rect">
            <a:avLst/>
          </a:prstGeom>
        </p:spPr>
      </p:pic>
      <p:sp>
        <p:nvSpPr>
          <p:cNvPr id="24" name="Rectangle 4">
            <a:extLst>
              <a:ext uri="{FF2B5EF4-FFF2-40B4-BE49-F238E27FC236}">
                <a16:creationId xmlns:a16="http://schemas.microsoft.com/office/drawing/2014/main" id="{F9F13523-E4F5-4949-93A9-D4A335098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7491" y="1228610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算法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1ADF052D-FAF0-4A80-95A0-49E749ABB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7134" y="1228610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结果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F3D38C9-A19D-4F61-84D8-7B53103E4041}"/>
              </a:ext>
            </a:extLst>
          </p:cNvPr>
          <p:cNvSpPr/>
          <p:nvPr/>
        </p:nvSpPr>
        <p:spPr>
          <a:xfrm>
            <a:off x="5762171" y="3701137"/>
            <a:ext cx="3123947" cy="153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61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4B2268B-535C-4425-85B5-25470FFA639C}"/>
              </a:ext>
            </a:extLst>
          </p:cNvPr>
          <p:cNvSpPr/>
          <p:nvPr/>
        </p:nvSpPr>
        <p:spPr>
          <a:xfrm>
            <a:off x="-240145" y="5770706"/>
            <a:ext cx="9698181" cy="1345999"/>
          </a:xfrm>
          <a:prstGeom prst="rect">
            <a:avLst/>
          </a:prstGeom>
          <a:solidFill>
            <a:schemeClr val="bg1"/>
          </a:solidFill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4F9A07C-8138-4FDA-8A17-0EC0DD5F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DDC8E-AAEC-48B9-B448-94A280028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噪声环境无监督训练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8D8F8E-1EDE-41EB-86B3-A66874E5AF1E}"/>
              </a:ext>
            </a:extLst>
          </p:cNvPr>
          <p:cNvSpPr/>
          <p:nvPr/>
        </p:nvSpPr>
        <p:spPr>
          <a:xfrm>
            <a:off x="473731" y="5881850"/>
            <a:ext cx="84123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Max W. Y. Lam, Jun Wang, Dan Su, Dong Yu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</a:t>
            </a:r>
            <a:r>
              <a:rPr lang="en-US" altLang="zh-CN" b="1" u="sng" dirty="0" err="1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Mixup</a:t>
            </a:r>
            <a:r>
              <a:rPr lang="en-US" altLang="zh-CN" b="1" u="sng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-breakdown: a consistency training method for improving generalization of speech separation models</a:t>
            </a:r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, ICASSP 2020</a:t>
            </a:r>
            <a:endParaRPr lang="zh-CN" altLang="zh-CN" sz="800" dirty="0">
              <a:solidFill>
                <a:srgbClr val="0070C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EEF375-D9D5-4EF1-9EB0-E6AC32604D52}"/>
              </a:ext>
            </a:extLst>
          </p:cNvPr>
          <p:cNvSpPr txBox="1"/>
          <p:nvPr/>
        </p:nvSpPr>
        <p:spPr>
          <a:xfrm>
            <a:off x="166473" y="816503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问题：未知的噪声场景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6AB7991-ED39-40D0-B929-8DF5D834A6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514" y="4366813"/>
            <a:ext cx="3574474" cy="7517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CA9804F-A14F-42BC-9D00-FA399209ED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514" y="5161823"/>
            <a:ext cx="4259957" cy="510009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2E627892-45B9-4153-80EA-1417E18A6465}"/>
              </a:ext>
            </a:extLst>
          </p:cNvPr>
          <p:cNvGrpSpPr/>
          <p:nvPr/>
        </p:nvGrpSpPr>
        <p:grpSpPr>
          <a:xfrm>
            <a:off x="8500" y="1502776"/>
            <a:ext cx="5532363" cy="2882335"/>
            <a:chOff x="166473" y="1296979"/>
            <a:chExt cx="5532363" cy="288233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E302E34-6850-4F0C-99BE-5DF51F227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6473" y="1296979"/>
              <a:ext cx="5532363" cy="2882335"/>
            </a:xfrm>
            <a:prstGeom prst="rect">
              <a:avLst/>
            </a:prstGeom>
          </p:spPr>
        </p:pic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5743E7E-6D2F-48CA-B289-1FCBD83AF722}"/>
                </a:ext>
              </a:extLst>
            </p:cNvPr>
            <p:cNvSpPr/>
            <p:nvPr/>
          </p:nvSpPr>
          <p:spPr>
            <a:xfrm>
              <a:off x="3350742" y="1741636"/>
              <a:ext cx="988291" cy="60960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B3E466D-878B-4CBE-B48B-919BF1AF93B2}"/>
                </a:ext>
              </a:extLst>
            </p:cNvPr>
            <p:cNvSpPr/>
            <p:nvPr/>
          </p:nvSpPr>
          <p:spPr>
            <a:xfrm>
              <a:off x="3978816" y="3151908"/>
              <a:ext cx="988291" cy="60960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774F2813-6269-4CEC-8D74-514BE242A36A}"/>
                </a:ext>
              </a:extLst>
            </p:cNvPr>
            <p:cNvCxnSpPr>
              <a:stCxn id="13" idx="4"/>
              <a:endCxn id="14" idx="0"/>
            </p:cNvCxnSpPr>
            <p:nvPr/>
          </p:nvCxnSpPr>
          <p:spPr>
            <a:xfrm rot="16200000" flipH="1">
              <a:off x="3758589" y="2437535"/>
              <a:ext cx="800672" cy="628074"/>
            </a:xfrm>
            <a:prstGeom prst="bentConnector3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FE7D7BE-F42A-4DE7-B2A2-9852E88973E8}"/>
                </a:ext>
              </a:extLst>
            </p:cNvPr>
            <p:cNvSpPr/>
            <p:nvPr/>
          </p:nvSpPr>
          <p:spPr>
            <a:xfrm>
              <a:off x="1084353" y="3151908"/>
              <a:ext cx="988291" cy="6096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连接符: 肘形 18">
              <a:extLst>
                <a:ext uri="{FF2B5EF4-FFF2-40B4-BE49-F238E27FC236}">
                  <a16:creationId xmlns:a16="http://schemas.microsoft.com/office/drawing/2014/main" id="{2CD1CBCE-EDC0-49D8-86B1-5EE6B1038084}"/>
                </a:ext>
              </a:extLst>
            </p:cNvPr>
            <p:cNvCxnSpPr>
              <a:cxnSpLocks/>
              <a:stCxn id="13" idx="4"/>
              <a:endCxn id="17" idx="0"/>
            </p:cNvCxnSpPr>
            <p:nvPr/>
          </p:nvCxnSpPr>
          <p:spPr>
            <a:xfrm rot="5400000">
              <a:off x="2311358" y="1618378"/>
              <a:ext cx="800672" cy="2266389"/>
            </a:xfrm>
            <a:prstGeom prst="bentConnector3">
              <a:avLst>
                <a:gd name="adj1" fmla="val 21161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659FC575-9E8B-46A6-80C0-9B0E5DEC72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7438" y="1737121"/>
            <a:ext cx="3446562" cy="1537155"/>
          </a:xfrm>
          <a:prstGeom prst="rect">
            <a:avLst/>
          </a:prstGeom>
        </p:spPr>
      </p:pic>
      <p:sp>
        <p:nvSpPr>
          <p:cNvPr id="27" name="Rectangle 4">
            <a:extLst>
              <a:ext uri="{FF2B5EF4-FFF2-40B4-BE49-F238E27FC236}">
                <a16:creationId xmlns:a16="http://schemas.microsoft.com/office/drawing/2014/main" id="{4D6B24DB-C935-450E-BFD7-3926B13EB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7491" y="1228610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算法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D369DD34-0548-406E-9955-796AAAB9A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7134" y="1228610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结果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79A635B-1B28-4EB0-BB09-9FAD76BC83B3}"/>
              </a:ext>
            </a:extLst>
          </p:cNvPr>
          <p:cNvSpPr/>
          <p:nvPr/>
        </p:nvSpPr>
        <p:spPr>
          <a:xfrm>
            <a:off x="5760299" y="1947433"/>
            <a:ext cx="3309810" cy="4540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8ED8CFF-A41B-4F2C-A618-6982ED08FB55}"/>
              </a:ext>
            </a:extLst>
          </p:cNvPr>
          <p:cNvSpPr/>
          <p:nvPr/>
        </p:nvSpPr>
        <p:spPr>
          <a:xfrm>
            <a:off x="5760299" y="2410691"/>
            <a:ext cx="3309810" cy="750220"/>
          </a:xfrm>
          <a:prstGeom prst="rect">
            <a:avLst/>
          </a:prstGeom>
          <a:noFill/>
          <a:ln w="254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B1B02894-E94C-4E09-92CE-366B598F719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5130" y="3535824"/>
            <a:ext cx="3364979" cy="1428487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1A28D72-7D77-43DF-BB42-16F3D33B77AC}"/>
              </a:ext>
            </a:extLst>
          </p:cNvPr>
          <p:cNvSpPr/>
          <p:nvPr/>
        </p:nvSpPr>
        <p:spPr>
          <a:xfrm>
            <a:off x="5760299" y="3708138"/>
            <a:ext cx="3309810" cy="4540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663CABE-B371-4137-99C2-E85605892302}"/>
              </a:ext>
            </a:extLst>
          </p:cNvPr>
          <p:cNvSpPr/>
          <p:nvPr/>
        </p:nvSpPr>
        <p:spPr>
          <a:xfrm>
            <a:off x="5760299" y="4171396"/>
            <a:ext cx="3309810" cy="750220"/>
          </a:xfrm>
          <a:prstGeom prst="rect">
            <a:avLst/>
          </a:prstGeom>
          <a:noFill/>
          <a:ln w="254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08463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lete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40818</TotalTime>
  <Words>1322</Words>
  <Application>Microsoft Office PowerPoint</Application>
  <PresentationFormat>全屏显示(4:3)</PresentationFormat>
  <Paragraphs>270</Paragraphs>
  <Slides>27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NexusSans</vt:lpstr>
      <vt:lpstr>黑体</vt:lpstr>
      <vt:lpstr>隶书</vt:lpstr>
      <vt:lpstr>Arial</vt:lpstr>
      <vt:lpstr>Calibri</vt:lpstr>
      <vt:lpstr>Segoe UI</vt:lpstr>
      <vt:lpstr>Times New Roman</vt:lpstr>
      <vt:lpstr>Wingdings</vt:lpstr>
      <vt:lpstr>2_Office 主题</vt:lpstr>
      <vt:lpstr>PowerPoint 演示文稿</vt:lpstr>
      <vt:lpstr>目录</vt:lpstr>
      <vt:lpstr>目录</vt:lpstr>
      <vt:lpstr>目录</vt:lpstr>
      <vt:lpstr>目录</vt:lpstr>
      <vt:lpstr>目录</vt:lpstr>
      <vt:lpstr>多条件训练</vt:lpstr>
      <vt:lpstr>噪声环境自适应</vt:lpstr>
      <vt:lpstr>噪声环境无监督训练</vt:lpstr>
      <vt:lpstr>目录</vt:lpstr>
      <vt:lpstr>回顾：Conv-Tasnet</vt:lpstr>
      <vt:lpstr>关于优化目标</vt:lpstr>
      <vt:lpstr>关于时频域变换</vt:lpstr>
      <vt:lpstr>关于时频域变换</vt:lpstr>
      <vt:lpstr>关于时频域变换</vt:lpstr>
      <vt:lpstr>目录</vt:lpstr>
      <vt:lpstr>回顾：Deep ad-hoc beamforming</vt:lpstr>
      <vt:lpstr>通道加权</vt:lpstr>
      <vt:lpstr>通道加权</vt:lpstr>
      <vt:lpstr>通道加权</vt:lpstr>
      <vt:lpstr>目录</vt:lpstr>
      <vt:lpstr>音视频语音增强</vt:lpstr>
      <vt:lpstr>音视频语音分离</vt:lpstr>
      <vt:lpstr>音视频语音分离</vt:lpstr>
      <vt:lpstr>音视频数据集</vt:lpstr>
      <vt:lpstr>广告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“青年千人计划”答辩报告</dc:title>
  <dc:creator>Microsoft Office User</dc:creator>
  <cp:lastModifiedBy>huoshan6</cp:lastModifiedBy>
  <cp:revision>3792</cp:revision>
  <cp:lastPrinted>2015-11-22T01:28:21Z</cp:lastPrinted>
  <dcterms:created xsi:type="dcterms:W3CDTF">2015-11-16T03:35:37Z</dcterms:created>
  <dcterms:modified xsi:type="dcterms:W3CDTF">2020-06-13T04:16:32Z</dcterms:modified>
</cp:coreProperties>
</file>